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2"/>
  </p:notesMasterIdLst>
  <p:sldIdLst>
    <p:sldId id="508" r:id="rId3"/>
    <p:sldId id="538" r:id="rId4"/>
    <p:sldId id="542" r:id="rId5"/>
    <p:sldId id="543" r:id="rId6"/>
    <p:sldId id="544" r:id="rId7"/>
    <p:sldId id="545" r:id="rId8"/>
    <p:sldId id="546" r:id="rId9"/>
    <p:sldId id="547" r:id="rId10"/>
    <p:sldId id="548" r:id="rId11"/>
    <p:sldId id="549" r:id="rId12"/>
    <p:sldId id="550" r:id="rId13"/>
    <p:sldId id="520" r:id="rId14"/>
    <p:sldId id="531" r:id="rId15"/>
    <p:sldId id="541" r:id="rId16"/>
    <p:sldId id="539" r:id="rId17"/>
    <p:sldId id="540" r:id="rId18"/>
    <p:sldId id="507" r:id="rId19"/>
    <p:sldId id="501" r:id="rId20"/>
    <p:sldId id="551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黑体" panose="02010609060101010101" pitchFamily="49" charset="-122"/>
      <p:regular r:id="rId27"/>
    </p:embeddedFont>
    <p:embeddedFont>
      <p:font typeface="楷体" panose="02010609060101010101" pitchFamily="49" charset="-122"/>
      <p:regular r:id="rId28"/>
    </p:embeddedFont>
    <p:embeddedFont>
      <p:font typeface="幼圆" panose="02010509060101010101" pitchFamily="49" charset="-122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orient="horz" pos="1625">
          <p15:clr>
            <a:srgbClr val="A4A3A4"/>
          </p15:clr>
        </p15:guide>
        <p15:guide id="3" pos="3861">
          <p15:clr>
            <a:srgbClr val="A4A3A4"/>
          </p15:clr>
        </p15:guide>
        <p15:guide id="4" pos="29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4424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37"/>
        <p:guide orient="horz" pos="1625"/>
        <p:guide pos="3861"/>
        <p:guide pos="29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740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501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分数乘法（二）（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BA70666-6DB2-4FF2-B76A-D782166B8765}"/>
              </a:ext>
            </a:extLst>
          </p:cNvPr>
          <p:cNvGrpSpPr/>
          <p:nvPr userDrawn="1"/>
        </p:nvGrpSpPr>
        <p:grpSpPr>
          <a:xfrm>
            <a:off x="8004531" y="4750397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D40208C3-F01A-451D-83C3-1C2B53FEE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A0F8F2CC-8517-49DF-AD2E-6589ACE86A19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54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4.emf"/><Relationship Id="rId7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7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分数乘法（二）（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圆角矩形 34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6" name="圆角矩形 35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流程图: 卡片 74"/>
          <p:cNvSpPr/>
          <p:nvPr/>
        </p:nvSpPr>
        <p:spPr>
          <a:xfrm>
            <a:off x="5559820" y="3147814"/>
            <a:ext cx="2082908" cy="864095"/>
          </a:xfrm>
          <a:prstGeom prst="flowChartPunchedCar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64" name="文本框 63"/>
          <p:cNvSpPr txBox="1"/>
          <p:nvPr/>
        </p:nvSpPr>
        <p:spPr>
          <a:xfrm>
            <a:off x="683568" y="2571750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淘气吃了多少块饼干？</a:t>
            </a:r>
            <a:endParaRPr lang="zh-CN" altLang="en-US" sz="2800" b="1" dirty="0"/>
          </a:p>
        </p:txBody>
      </p:sp>
      <p:grpSp>
        <p:nvGrpSpPr>
          <p:cNvPr id="72" name="组合 71"/>
          <p:cNvGrpSpPr/>
          <p:nvPr/>
        </p:nvGrpSpPr>
        <p:grpSpPr>
          <a:xfrm>
            <a:off x="1655607" y="3866262"/>
            <a:ext cx="809982" cy="667924"/>
            <a:chOff x="2764403" y="4217525"/>
            <a:chExt cx="809982" cy="667924"/>
          </a:xfrm>
        </p:grpSpPr>
        <p:grpSp>
          <p:nvGrpSpPr>
            <p:cNvPr id="74" name="组合 73"/>
            <p:cNvGrpSpPr/>
            <p:nvPr/>
          </p:nvGrpSpPr>
          <p:grpSpPr>
            <a:xfrm>
              <a:off x="3227383" y="4217525"/>
              <a:ext cx="347002" cy="667924"/>
              <a:chOff x="3693330" y="1244649"/>
              <a:chExt cx="331574" cy="667924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2" name="文本框 81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6×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451122" y="3779029"/>
            <a:ext cx="1859753" cy="814142"/>
            <a:chOff x="3559918" y="4130292"/>
            <a:chExt cx="1859753" cy="814142"/>
          </a:xfrm>
        </p:grpSpPr>
        <p:sp>
          <p:nvSpPr>
            <p:cNvPr id="99" name="文本框 98"/>
            <p:cNvSpPr txBox="1"/>
            <p:nvPr/>
          </p:nvSpPr>
          <p:spPr>
            <a:xfrm>
              <a:off x="4612630" y="4348456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668201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760066" y="423104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6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417240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3977260" y="4587974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3803900" y="4397504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文本框 104"/>
            <p:cNvSpPr txBox="1"/>
            <p:nvPr/>
          </p:nvSpPr>
          <p:spPr>
            <a:xfrm>
              <a:off x="3596148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5559820" y="3429500"/>
            <a:ext cx="2252540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也相当于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。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7071517" y="334398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7078926" y="36118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7044827" y="3684259"/>
            <a:ext cx="33564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142975" y="2931790"/>
            <a:ext cx="3501033" cy="611482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68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70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73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6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8" name="组合 77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4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84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87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90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3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02" name="直接连接符 101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9" name="组合 108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5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111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图片 200"/>
          <p:cNvPicPr>
            <a:picLocks noChangeAspect="1"/>
          </p:cNvPicPr>
          <p:nvPr/>
        </p:nvPicPr>
        <p:blipFill rotWithShape="1">
          <a:blip r:embed="rId2"/>
          <a:srcRect t="52930"/>
          <a:stretch>
            <a:fillRect/>
          </a:stretch>
        </p:blipFill>
        <p:spPr>
          <a:xfrm>
            <a:off x="1112995" y="3476939"/>
            <a:ext cx="4329936" cy="657215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899592" y="267494"/>
            <a:ext cx="5368960" cy="1372701"/>
            <a:chOff x="1558375" y="323905"/>
            <a:chExt cx="5368960" cy="1372701"/>
          </a:xfrm>
        </p:grpSpPr>
        <p:grpSp>
          <p:nvGrpSpPr>
            <p:cNvPr id="125" name="组合 124"/>
            <p:cNvGrpSpPr/>
            <p:nvPr/>
          </p:nvGrpSpPr>
          <p:grpSpPr>
            <a:xfrm>
              <a:off x="2462914" y="399009"/>
              <a:ext cx="3219469" cy="429478"/>
              <a:chOff x="2188900" y="3249350"/>
              <a:chExt cx="3219469" cy="429478"/>
            </a:xfrm>
          </p:grpSpPr>
          <p:sp>
            <p:nvSpPr>
              <p:cNvPr id="126" name="椭圆 125"/>
              <p:cNvSpPr/>
              <p:nvPr/>
            </p:nvSpPr>
            <p:spPr>
              <a:xfrm>
                <a:off x="2188900" y="3286610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2728808" y="3282249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287050" y="3276083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3863417" y="3276083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4439784" y="3255368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016151" y="3249350"/>
                <a:ext cx="392218" cy="39221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cxnSp>
          <p:nvCxnSpPr>
            <p:cNvPr id="132" name="直接连接符 131"/>
            <p:cNvCxnSpPr/>
            <p:nvPr/>
          </p:nvCxnSpPr>
          <p:spPr>
            <a:xfrm>
              <a:off x="4056582" y="323905"/>
              <a:ext cx="0" cy="542425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组合 138"/>
            <p:cNvGrpSpPr/>
            <p:nvPr/>
          </p:nvGrpSpPr>
          <p:grpSpPr>
            <a:xfrm>
              <a:off x="2460890" y="419477"/>
              <a:ext cx="1490368" cy="402745"/>
              <a:chOff x="2341300" y="3428483"/>
              <a:chExt cx="1490368" cy="402745"/>
            </a:xfrm>
          </p:grpSpPr>
          <p:sp>
            <p:nvSpPr>
              <p:cNvPr id="140" name="椭圆 139"/>
              <p:cNvSpPr/>
              <p:nvPr/>
            </p:nvSpPr>
            <p:spPr>
              <a:xfrm>
                <a:off x="2341300" y="3439010"/>
                <a:ext cx="392218" cy="39221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2881208" y="3434649"/>
                <a:ext cx="392218" cy="39221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3439450" y="3428483"/>
                <a:ext cx="392218" cy="39221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1558375" y="969697"/>
              <a:ext cx="809982" cy="667924"/>
              <a:chOff x="2764403" y="4217525"/>
              <a:chExt cx="809982" cy="667924"/>
            </a:xfrm>
          </p:grpSpPr>
          <p:grpSp>
            <p:nvGrpSpPr>
              <p:cNvPr id="144" name="组合 143"/>
              <p:cNvGrpSpPr/>
              <p:nvPr/>
            </p:nvGrpSpPr>
            <p:grpSpPr>
              <a:xfrm>
                <a:off x="3227383" y="4217525"/>
                <a:ext cx="347002" cy="667924"/>
                <a:chOff x="3693330" y="1244649"/>
                <a:chExt cx="331574" cy="667924"/>
              </a:xfrm>
            </p:grpSpPr>
            <p:sp>
              <p:nvSpPr>
                <p:cNvPr id="146" name="文本框 145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47" name="文本框 146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48" name="直接连接符 147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5" name="文本框 144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2353890" y="882464"/>
              <a:ext cx="1859753" cy="814142"/>
              <a:chOff x="3559918" y="4130292"/>
              <a:chExt cx="1859753" cy="814142"/>
            </a:xfrm>
          </p:grpSpPr>
          <p:sp>
            <p:nvSpPr>
              <p:cNvPr id="150" name="文本框 149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1" name="文本框 150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2" name="文本框 151"/>
              <p:cNvSpPr txBox="1"/>
              <p:nvPr/>
            </p:nvSpPr>
            <p:spPr>
              <a:xfrm>
                <a:off x="4569472" y="4342654"/>
                <a:ext cx="293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" name="文本框 152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4" name="文本框 153"/>
              <p:cNvSpPr txBox="1"/>
              <p:nvPr/>
            </p:nvSpPr>
            <p:spPr>
              <a:xfrm>
                <a:off x="3760066" y="423104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5" name="文本框 154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4612630" y="434845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（块）</a:t>
                </a: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8" name="直接连接符 157"/>
              <p:cNvCxnSpPr/>
              <p:nvPr/>
            </p:nvCxnSpPr>
            <p:spPr>
              <a:xfrm>
                <a:off x="3830709" y="4564901"/>
                <a:ext cx="56147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3977260" y="4592537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3803900" y="4397504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文本框 160"/>
              <p:cNvSpPr txBox="1"/>
              <p:nvPr/>
            </p:nvSpPr>
            <p:spPr>
              <a:xfrm>
                <a:off x="3596148" y="4130292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2" name="文本框 161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3" name="文本框 162"/>
            <p:cNvSpPr txBox="1"/>
            <p:nvPr/>
          </p:nvSpPr>
          <p:spPr>
            <a:xfrm>
              <a:off x="4947306" y="1060326"/>
              <a:ext cx="198002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   是多少；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457225" y="1005253"/>
              <a:ext cx="347002" cy="667924"/>
              <a:chOff x="5106722" y="1681840"/>
              <a:chExt cx="347002" cy="667924"/>
            </a:xfrm>
          </p:grpSpPr>
          <p:sp>
            <p:nvSpPr>
              <p:cNvPr id="164" name="文本框 163"/>
              <p:cNvSpPr txBox="1"/>
              <p:nvPr/>
            </p:nvSpPr>
            <p:spPr>
              <a:xfrm>
                <a:off x="5133406" y="168184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5" name="文本框 164"/>
              <p:cNvSpPr txBox="1"/>
              <p:nvPr/>
            </p:nvSpPr>
            <p:spPr>
              <a:xfrm>
                <a:off x="5140818" y="194965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6" name="直接连接符 165"/>
              <p:cNvCxnSpPr/>
              <p:nvPr/>
            </p:nvCxnSpPr>
            <p:spPr>
              <a:xfrm>
                <a:off x="5106722" y="2022113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直接箭头连接符 21"/>
            <p:cNvCxnSpPr/>
            <p:nvPr/>
          </p:nvCxnSpPr>
          <p:spPr>
            <a:xfrm>
              <a:off x="4296402" y="1334537"/>
              <a:ext cx="56363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899592" y="1632083"/>
            <a:ext cx="5372246" cy="1305033"/>
            <a:chOff x="1558375" y="1688494"/>
            <a:chExt cx="5372246" cy="1305033"/>
          </a:xfrm>
        </p:grpSpPr>
        <p:grpSp>
          <p:nvGrpSpPr>
            <p:cNvPr id="26" name="组合 25"/>
            <p:cNvGrpSpPr/>
            <p:nvPr/>
          </p:nvGrpSpPr>
          <p:grpSpPr>
            <a:xfrm>
              <a:off x="2468131" y="1688494"/>
              <a:ext cx="3221493" cy="542425"/>
              <a:chOff x="1030859" y="2354921"/>
              <a:chExt cx="3221493" cy="542425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1032883" y="2430025"/>
                <a:ext cx="3219469" cy="429478"/>
                <a:chOff x="2188900" y="3249350"/>
                <a:chExt cx="3219469" cy="429478"/>
              </a:xfrm>
            </p:grpSpPr>
            <p:sp>
              <p:nvSpPr>
                <p:cNvPr id="67" name="椭圆 66"/>
                <p:cNvSpPr/>
                <p:nvPr/>
              </p:nvSpPr>
              <p:spPr>
                <a:xfrm>
                  <a:off x="2188900" y="3286610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728808" y="3282249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3287050" y="3276083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>
                  <a:off x="3863417" y="3276083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>
                  <a:off x="4439784" y="3255368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>
                  <a:off x="5016151" y="3249350"/>
                  <a:ext cx="392218" cy="3922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grpSp>
            <p:nvGrpSpPr>
              <p:cNvPr id="76" name="组合 75"/>
              <p:cNvGrpSpPr/>
              <p:nvPr/>
            </p:nvGrpSpPr>
            <p:grpSpPr>
              <a:xfrm>
                <a:off x="1030859" y="2450493"/>
                <a:ext cx="1490368" cy="413019"/>
                <a:chOff x="2341300" y="3428483"/>
                <a:chExt cx="1490368" cy="413019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2341300" y="3449284"/>
                  <a:ext cx="392218" cy="39221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>
                  <a:off x="2881208" y="3434649"/>
                  <a:ext cx="392218" cy="39221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3439450" y="3428483"/>
                  <a:ext cx="392218" cy="39221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cxnSp>
            <p:nvCxnSpPr>
              <p:cNvPr id="84" name="直接连接符 83"/>
              <p:cNvCxnSpPr/>
              <p:nvPr/>
            </p:nvCxnSpPr>
            <p:spPr>
              <a:xfrm>
                <a:off x="3202596" y="2354921"/>
                <a:ext cx="0" cy="542425"/>
              </a:xfrm>
              <a:prstGeom prst="line">
                <a:avLst/>
              </a:prstGeom>
              <a:ln w="381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2045032" y="2354921"/>
                <a:ext cx="0" cy="542425"/>
              </a:xfrm>
              <a:prstGeom prst="line">
                <a:avLst/>
              </a:prstGeom>
              <a:ln w="381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椭圆 86"/>
              <p:cNvSpPr/>
              <p:nvPr/>
            </p:nvSpPr>
            <p:spPr>
              <a:xfrm>
                <a:off x="2702570" y="2460023"/>
                <a:ext cx="392218" cy="39221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558375" y="2266618"/>
              <a:ext cx="809982" cy="667924"/>
              <a:chOff x="2764403" y="4217525"/>
              <a:chExt cx="809982" cy="667924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3227383" y="4217525"/>
                <a:ext cx="347002" cy="667924"/>
                <a:chOff x="3693330" y="1244649"/>
                <a:chExt cx="331574" cy="667924"/>
              </a:xfrm>
            </p:grpSpPr>
            <p:sp>
              <p:nvSpPr>
                <p:cNvPr id="102" name="文本框 101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9" name="文本框 108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0" name="直接连接符 109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文本框 92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2353890" y="2179385"/>
              <a:ext cx="1859753" cy="814142"/>
              <a:chOff x="3559918" y="4130292"/>
              <a:chExt cx="1859753" cy="814142"/>
            </a:xfrm>
          </p:grpSpPr>
          <p:sp>
            <p:nvSpPr>
              <p:cNvPr id="112" name="文本框 111"/>
              <p:cNvSpPr txBox="1"/>
              <p:nvPr/>
            </p:nvSpPr>
            <p:spPr>
              <a:xfrm>
                <a:off x="4612630" y="434845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（块）</a:t>
                </a: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4" name="文本框 113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4569472" y="4342654"/>
                <a:ext cx="293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3760066" y="423104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3830709" y="4564901"/>
                <a:ext cx="56147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>
                <a:off x="3977260" y="4587974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>
                <a:off x="3803900" y="4397504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文本框 122"/>
              <p:cNvSpPr txBox="1"/>
              <p:nvPr/>
            </p:nvSpPr>
            <p:spPr>
              <a:xfrm>
                <a:off x="3596148" y="4130292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67" name="文本框 166"/>
            <p:cNvSpPr txBox="1"/>
            <p:nvPr/>
          </p:nvSpPr>
          <p:spPr>
            <a:xfrm>
              <a:off x="4950592" y="2319206"/>
              <a:ext cx="198002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   是多少；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5450147" y="2249565"/>
              <a:ext cx="347002" cy="667924"/>
              <a:chOff x="5106722" y="1681840"/>
              <a:chExt cx="347002" cy="667924"/>
            </a:xfrm>
          </p:grpSpPr>
          <p:sp>
            <p:nvSpPr>
              <p:cNvPr id="169" name="文本框 168"/>
              <p:cNvSpPr txBox="1"/>
              <p:nvPr/>
            </p:nvSpPr>
            <p:spPr>
              <a:xfrm>
                <a:off x="5133406" y="168184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0" name="文本框 169"/>
              <p:cNvSpPr txBox="1"/>
              <p:nvPr/>
            </p:nvSpPr>
            <p:spPr>
              <a:xfrm>
                <a:off x="5140818" y="194965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1" name="直接连接符 170"/>
              <p:cNvCxnSpPr/>
              <p:nvPr/>
            </p:nvCxnSpPr>
            <p:spPr>
              <a:xfrm>
                <a:off x="5106722" y="2022113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72" name="直接箭头连接符 171"/>
            <p:cNvCxnSpPr/>
            <p:nvPr/>
          </p:nvCxnSpPr>
          <p:spPr>
            <a:xfrm>
              <a:off x="4283968" y="2589838"/>
              <a:ext cx="563630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4216515" y="4016875"/>
            <a:ext cx="1994457" cy="667924"/>
            <a:chOff x="4947306" y="4217302"/>
            <a:chExt cx="1994457" cy="667924"/>
          </a:xfrm>
        </p:grpSpPr>
        <p:sp>
          <p:nvSpPr>
            <p:cNvPr id="174" name="文本框 173"/>
            <p:cNvSpPr txBox="1"/>
            <p:nvPr/>
          </p:nvSpPr>
          <p:spPr>
            <a:xfrm>
              <a:off x="4947306" y="4286943"/>
              <a:ext cx="1994457" cy="4818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   是多少。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5" name="组合 174"/>
            <p:cNvGrpSpPr/>
            <p:nvPr/>
          </p:nvGrpSpPr>
          <p:grpSpPr>
            <a:xfrm>
              <a:off x="5436677" y="4217302"/>
              <a:ext cx="347002" cy="667924"/>
              <a:chOff x="5106722" y="1681840"/>
              <a:chExt cx="347002" cy="667924"/>
            </a:xfrm>
          </p:grpSpPr>
          <p:sp>
            <p:nvSpPr>
              <p:cNvPr id="176" name="文本框 175"/>
              <p:cNvSpPr txBox="1"/>
              <p:nvPr/>
            </p:nvSpPr>
            <p:spPr>
              <a:xfrm>
                <a:off x="5133406" y="168184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7" name="文本框 176"/>
              <p:cNvSpPr txBox="1"/>
              <p:nvPr/>
            </p:nvSpPr>
            <p:spPr>
              <a:xfrm>
                <a:off x="5140818" y="1949654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8" name="直接连接符 177"/>
              <p:cNvCxnSpPr/>
              <p:nvPr/>
            </p:nvCxnSpPr>
            <p:spPr>
              <a:xfrm>
                <a:off x="5106722" y="2022113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9" name="直接箭头连接符 178"/>
          <p:cNvCxnSpPr/>
          <p:nvPr/>
        </p:nvCxnSpPr>
        <p:spPr>
          <a:xfrm flipH="1">
            <a:off x="3553177" y="4377252"/>
            <a:ext cx="55457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/>
          <a:srcRect b="45484"/>
          <a:stretch>
            <a:fillRect/>
          </a:stretch>
        </p:blipFill>
        <p:spPr>
          <a:xfrm>
            <a:off x="1112995" y="2787774"/>
            <a:ext cx="4329936" cy="761174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827584" y="3917848"/>
            <a:ext cx="2655268" cy="814142"/>
            <a:chOff x="1558375" y="4136380"/>
            <a:chExt cx="2655268" cy="814142"/>
          </a:xfrm>
        </p:grpSpPr>
        <p:grpSp>
          <p:nvGrpSpPr>
            <p:cNvPr id="180" name="组合 179"/>
            <p:cNvGrpSpPr/>
            <p:nvPr/>
          </p:nvGrpSpPr>
          <p:grpSpPr>
            <a:xfrm>
              <a:off x="1558375" y="4223613"/>
              <a:ext cx="809982" cy="667924"/>
              <a:chOff x="2764403" y="4217525"/>
              <a:chExt cx="809982" cy="667924"/>
            </a:xfrm>
          </p:grpSpPr>
          <p:grpSp>
            <p:nvGrpSpPr>
              <p:cNvPr id="181" name="组合 180"/>
              <p:cNvGrpSpPr/>
              <p:nvPr/>
            </p:nvGrpSpPr>
            <p:grpSpPr>
              <a:xfrm>
                <a:off x="3227383" y="4217525"/>
                <a:ext cx="347002" cy="667924"/>
                <a:chOff x="3693330" y="1244649"/>
                <a:chExt cx="331574" cy="667924"/>
              </a:xfrm>
            </p:grpSpPr>
            <p:sp>
              <p:nvSpPr>
                <p:cNvPr id="183" name="文本框 182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84" name="文本框 183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85" name="直接连接符 184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2" name="文本框 181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86" name="组合 185"/>
            <p:cNvGrpSpPr/>
            <p:nvPr/>
          </p:nvGrpSpPr>
          <p:grpSpPr>
            <a:xfrm>
              <a:off x="2353890" y="4136380"/>
              <a:ext cx="1859753" cy="814142"/>
              <a:chOff x="3559918" y="4130292"/>
              <a:chExt cx="1859753" cy="814142"/>
            </a:xfrm>
          </p:grpSpPr>
          <p:sp>
            <p:nvSpPr>
              <p:cNvPr id="198" name="文本框 197"/>
              <p:cNvSpPr txBox="1"/>
              <p:nvPr/>
            </p:nvSpPr>
            <p:spPr>
              <a:xfrm>
                <a:off x="3596148" y="4130292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7" name="文本框 186"/>
              <p:cNvSpPr txBox="1"/>
              <p:nvPr/>
            </p:nvSpPr>
            <p:spPr>
              <a:xfrm>
                <a:off x="4612630" y="434845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（块）</a:t>
                </a:r>
              </a:p>
            </p:txBody>
          </p:sp>
          <p:sp>
            <p:nvSpPr>
              <p:cNvPr id="188" name="文本框 187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9" name="文本框 188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0" name="文本框 189"/>
              <p:cNvSpPr txBox="1"/>
              <p:nvPr/>
            </p:nvSpPr>
            <p:spPr>
              <a:xfrm>
                <a:off x="4569472" y="4342654"/>
                <a:ext cx="293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2" name="文本框 191"/>
              <p:cNvSpPr txBox="1"/>
              <p:nvPr/>
            </p:nvSpPr>
            <p:spPr>
              <a:xfrm>
                <a:off x="3760066" y="423104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3" name="文本框 192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4" name="文本框 193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95" name="直接连接符 194"/>
              <p:cNvCxnSpPr/>
              <p:nvPr/>
            </p:nvCxnSpPr>
            <p:spPr>
              <a:xfrm>
                <a:off x="3830709" y="4564901"/>
                <a:ext cx="56147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>
                <a:off x="3977260" y="4581886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>
                <a:off x="3803900" y="4400330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文本框 198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372200" y="1561531"/>
            <a:ext cx="2259815" cy="2569472"/>
            <a:chOff x="6721986" y="1561531"/>
            <a:chExt cx="2259815" cy="2569472"/>
          </a:xfrm>
          <a:noFill/>
        </p:grpSpPr>
        <p:sp>
          <p:nvSpPr>
            <p:cNvPr id="204" name="流程图: 可选过程 203"/>
            <p:cNvSpPr/>
            <p:nvPr/>
          </p:nvSpPr>
          <p:spPr>
            <a:xfrm>
              <a:off x="6721986" y="1561531"/>
              <a:ext cx="2259815" cy="2569472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03" name="文本框 202"/>
            <p:cNvSpPr txBox="1"/>
            <p:nvPr/>
          </p:nvSpPr>
          <p:spPr>
            <a:xfrm>
              <a:off x="6793994" y="1779662"/>
              <a:ext cx="2113275" cy="222176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求一个数的几分之几是多少，就用这个数乘几分之几。</a:t>
              </a:r>
            </a:p>
          </p:txBody>
        </p:sp>
      </p:grpSp>
      <p:sp>
        <p:nvSpPr>
          <p:cNvPr id="3" name="椭圆 2"/>
          <p:cNvSpPr/>
          <p:nvPr/>
        </p:nvSpPr>
        <p:spPr>
          <a:xfrm>
            <a:off x="4316654" y="1030873"/>
            <a:ext cx="1746550" cy="558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4296104" y="2261889"/>
            <a:ext cx="1746550" cy="558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4203548" y="4069001"/>
            <a:ext cx="1880620" cy="5587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4" grpId="0" animBg="1"/>
      <p:bldP spid="1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683568" y="1437013"/>
            <a:ext cx="27126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   是多少？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63786" y="1419622"/>
            <a:ext cx="399902" cy="864096"/>
            <a:chOff x="5457225" y="932191"/>
            <a:chExt cx="399902" cy="864096"/>
          </a:xfrm>
        </p:grpSpPr>
        <p:sp>
          <p:nvSpPr>
            <p:cNvPr id="47" name="文本框 46"/>
            <p:cNvSpPr txBox="1"/>
            <p:nvPr/>
          </p:nvSpPr>
          <p:spPr>
            <a:xfrm>
              <a:off x="5483909" y="932191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5491321" y="127306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683568" y="843558"/>
            <a:ext cx="1832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004048" y="1476585"/>
            <a:ext cx="28937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   是多少？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828282" y="1472466"/>
            <a:ext cx="399902" cy="883260"/>
            <a:chOff x="5457225" y="913027"/>
            <a:chExt cx="399902" cy="883260"/>
          </a:xfrm>
        </p:grpSpPr>
        <p:sp>
          <p:nvSpPr>
            <p:cNvPr id="54" name="文本框 53"/>
            <p:cNvSpPr txBox="1"/>
            <p:nvPr/>
          </p:nvSpPr>
          <p:spPr>
            <a:xfrm>
              <a:off x="5483909" y="91302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491321" y="127306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1227461" y="2283718"/>
            <a:ext cx="811594" cy="667924"/>
            <a:chOff x="2764403" y="4217525"/>
            <a:chExt cx="811594" cy="667924"/>
          </a:xfrm>
        </p:grpSpPr>
        <p:grpSp>
          <p:nvGrpSpPr>
            <p:cNvPr id="84" name="组合 83"/>
            <p:cNvGrpSpPr/>
            <p:nvPr/>
          </p:nvGrpSpPr>
          <p:grpSpPr>
            <a:xfrm>
              <a:off x="3227391" y="4217525"/>
              <a:ext cx="348606" cy="667924"/>
              <a:chOff x="3693330" y="1244649"/>
              <a:chExt cx="333106" cy="667924"/>
            </a:xfrm>
          </p:grpSpPr>
          <p:sp>
            <p:nvSpPr>
              <p:cNvPr id="86" name="文本框 85"/>
              <p:cNvSpPr txBox="1"/>
              <p:nvPr/>
            </p:nvSpPr>
            <p:spPr>
              <a:xfrm>
                <a:off x="3718828" y="1244649"/>
                <a:ext cx="3005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725910" y="1512463"/>
                <a:ext cx="3005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5" name="文本框 84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43608" y="2878858"/>
            <a:ext cx="1076726" cy="1208040"/>
            <a:chOff x="3553598" y="4130292"/>
            <a:chExt cx="1076726" cy="1208040"/>
          </a:xfrm>
        </p:grpSpPr>
        <p:sp>
          <p:nvSpPr>
            <p:cNvPr id="71" name="文本框 70"/>
            <p:cNvSpPr txBox="1"/>
            <p:nvPr/>
          </p:nvSpPr>
          <p:spPr>
            <a:xfrm>
              <a:off x="3668201" y="4228374"/>
              <a:ext cx="962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751116" y="4927943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553598" y="4938222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760066" y="423104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417240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977260" y="459253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3803900" y="4397504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>
              <a:off x="3596148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648826" y="2211710"/>
            <a:ext cx="993835" cy="667924"/>
            <a:chOff x="2580550" y="4217525"/>
            <a:chExt cx="993835" cy="667924"/>
          </a:xfrm>
        </p:grpSpPr>
        <p:grpSp>
          <p:nvGrpSpPr>
            <p:cNvPr id="99" name="组合 98"/>
            <p:cNvGrpSpPr/>
            <p:nvPr/>
          </p:nvGrpSpPr>
          <p:grpSpPr>
            <a:xfrm>
              <a:off x="3227383" y="4217525"/>
              <a:ext cx="347002" cy="667924"/>
              <a:chOff x="3693330" y="1244649"/>
              <a:chExt cx="331574" cy="667924"/>
            </a:xfrm>
          </p:grpSpPr>
          <p:sp>
            <p:nvSpPr>
              <p:cNvPr id="101" name="文本框 100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文本框 99"/>
            <p:cNvSpPr txBox="1"/>
            <p:nvPr/>
          </p:nvSpPr>
          <p:spPr>
            <a:xfrm>
              <a:off x="2580550" y="4342943"/>
              <a:ext cx="7665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5455382" y="2884745"/>
            <a:ext cx="1167653" cy="1208040"/>
            <a:chOff x="3553598" y="4130292"/>
            <a:chExt cx="1167653" cy="1208040"/>
          </a:xfrm>
        </p:grpSpPr>
        <p:sp>
          <p:nvSpPr>
            <p:cNvPr id="105" name="文本框 104"/>
            <p:cNvSpPr txBox="1"/>
            <p:nvPr/>
          </p:nvSpPr>
          <p:spPr>
            <a:xfrm>
              <a:off x="3759128" y="4228374"/>
              <a:ext cx="962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3751115" y="4927943"/>
              <a:ext cx="517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553598" y="4938222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3760066" y="4231043"/>
              <a:ext cx="540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427532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6" name="直接连接符 115"/>
            <p:cNvCxnSpPr/>
            <p:nvPr/>
          </p:nvCxnSpPr>
          <p:spPr>
            <a:xfrm>
              <a:off x="3812849" y="4564901"/>
              <a:ext cx="67938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3977260" y="459253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3876202" y="4378256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文本框 118"/>
            <p:cNvSpPr txBox="1"/>
            <p:nvPr/>
          </p:nvSpPr>
          <p:spPr>
            <a:xfrm>
              <a:off x="3625426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6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084125"/>
            <a:ext cx="2192210" cy="1896435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600747" y="339502"/>
            <a:ext cx="55402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奇思的身高大约是多少厘米？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云形标注 5"/>
          <p:cNvSpPr>
            <a:spLocks noChangeArrowheads="1"/>
          </p:cNvSpPr>
          <p:nvPr/>
        </p:nvSpPr>
        <p:spPr bwMode="auto">
          <a:xfrm>
            <a:off x="1779742" y="1351856"/>
            <a:ext cx="2390839" cy="1042454"/>
          </a:xfrm>
          <a:prstGeom prst="cloudCallout">
            <a:avLst>
              <a:gd name="adj1" fmla="val -34856"/>
              <a:gd name="adj2" fmla="val 77996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065787" y="1275606"/>
            <a:ext cx="19912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奇思的身高大约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是门高的   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183596" y="1673028"/>
            <a:ext cx="347002" cy="667924"/>
            <a:chOff x="5457225" y="1005253"/>
            <a:chExt cx="347002" cy="667924"/>
          </a:xfrm>
        </p:grpSpPr>
        <p:sp>
          <p:nvSpPr>
            <p:cNvPr id="50" name="文本框 49"/>
            <p:cNvSpPr txBox="1"/>
            <p:nvPr/>
          </p:nvSpPr>
          <p:spPr>
            <a:xfrm>
              <a:off x="5483909" y="100525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491321" y="127306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4392861" y="1718301"/>
            <a:ext cx="2873859" cy="814142"/>
            <a:chOff x="4164451" y="2500214"/>
            <a:chExt cx="2873859" cy="814142"/>
          </a:xfrm>
        </p:grpSpPr>
        <p:grpSp>
          <p:nvGrpSpPr>
            <p:cNvPr id="53" name="组合 52"/>
            <p:cNvGrpSpPr/>
            <p:nvPr/>
          </p:nvGrpSpPr>
          <p:grpSpPr>
            <a:xfrm>
              <a:off x="4164451" y="2587447"/>
              <a:ext cx="809982" cy="667924"/>
              <a:chOff x="2764403" y="4217525"/>
              <a:chExt cx="809982" cy="667924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3227383" y="4217525"/>
                <a:ext cx="347002" cy="667924"/>
                <a:chOff x="3693330" y="1244649"/>
                <a:chExt cx="331574" cy="667924"/>
              </a:xfrm>
            </p:grpSpPr>
            <p:sp>
              <p:nvSpPr>
                <p:cNvPr id="56" name="文本框 55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7" name="文本框 56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58" name="直接连接符 57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文本框 54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4959966" y="2500214"/>
              <a:ext cx="2078344" cy="814142"/>
              <a:chOff x="3559918" y="4130292"/>
              <a:chExt cx="2078344" cy="814142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3760066" y="423104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4831221" y="435186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（米）</a:t>
                </a: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830709" y="4564901"/>
                <a:ext cx="56147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3977260" y="4592537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3803900" y="4380312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文本框 70"/>
              <p:cNvSpPr txBox="1"/>
              <p:nvPr/>
            </p:nvSpPr>
            <p:spPr>
              <a:xfrm>
                <a:off x="3596148" y="4130292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6040720" y="2563010"/>
              <a:ext cx="347002" cy="667924"/>
              <a:chOff x="5457225" y="1005253"/>
              <a:chExt cx="347002" cy="667924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5483909" y="100525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5491321" y="127306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5457225" y="1345526"/>
                <a:ext cx="33565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/>
          <p:cNvGrpSpPr/>
          <p:nvPr/>
        </p:nvGrpSpPr>
        <p:grpSpPr>
          <a:xfrm>
            <a:off x="4392861" y="2588661"/>
            <a:ext cx="3773679" cy="896456"/>
            <a:chOff x="4161677" y="3225775"/>
            <a:chExt cx="3773679" cy="896456"/>
          </a:xfrm>
        </p:grpSpPr>
        <p:grpSp>
          <p:nvGrpSpPr>
            <p:cNvPr id="78" name="组合 77"/>
            <p:cNvGrpSpPr/>
            <p:nvPr/>
          </p:nvGrpSpPr>
          <p:grpSpPr>
            <a:xfrm>
              <a:off x="4161677" y="3395322"/>
              <a:ext cx="347002" cy="667924"/>
              <a:chOff x="3693330" y="1244649"/>
              <a:chExt cx="331574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9" name="文本框 78"/>
            <p:cNvSpPr txBox="1"/>
            <p:nvPr/>
          </p:nvSpPr>
          <p:spPr>
            <a:xfrm>
              <a:off x="4428990" y="3529663"/>
              <a:ext cx="8848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×100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5161937" y="3225775"/>
              <a:ext cx="2773419" cy="896456"/>
              <a:chOff x="3559918" y="4047978"/>
              <a:chExt cx="2773419" cy="896456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4732876" y="4344269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760066" y="423104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4183701" y="4220773"/>
                <a:ext cx="9135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100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5175466" y="4332817"/>
                <a:ext cx="11578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（厘米）</a:t>
                </a: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3814627" y="4564901"/>
                <a:ext cx="90426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3977260" y="4612103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4227286" y="4337554"/>
                <a:ext cx="503305" cy="1282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文本框 93"/>
              <p:cNvSpPr txBox="1"/>
              <p:nvPr/>
            </p:nvSpPr>
            <p:spPr>
              <a:xfrm>
                <a:off x="4513692" y="4047978"/>
                <a:ext cx="4766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7" name="文本框 96"/>
            <p:cNvSpPr txBox="1"/>
            <p:nvPr/>
          </p:nvSpPr>
          <p:spPr>
            <a:xfrm>
              <a:off x="6499221" y="3522066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3116102" y="3634648"/>
            <a:ext cx="4673074" cy="559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答：奇思的身高大约是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835292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一个书包的原价是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元，打九折后的价格是多少元？先说一说，再列式计算。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979712" y="2459672"/>
            <a:ext cx="3096330" cy="843848"/>
            <a:chOff x="2019852" y="2743774"/>
            <a:chExt cx="3096330" cy="843848"/>
          </a:xfrm>
        </p:grpSpPr>
        <p:grpSp>
          <p:nvGrpSpPr>
            <p:cNvPr id="86" name="组合 85"/>
            <p:cNvGrpSpPr/>
            <p:nvPr/>
          </p:nvGrpSpPr>
          <p:grpSpPr>
            <a:xfrm>
              <a:off x="2019852" y="2860713"/>
              <a:ext cx="977481" cy="667924"/>
              <a:chOff x="2764403" y="4217525"/>
              <a:chExt cx="736619" cy="667924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3168578" y="4217525"/>
                <a:ext cx="332444" cy="667924"/>
                <a:chOff x="3637134" y="1244649"/>
                <a:chExt cx="317663" cy="667924"/>
              </a:xfrm>
            </p:grpSpPr>
            <p:sp>
              <p:nvSpPr>
                <p:cNvPr id="89" name="文本框 88"/>
                <p:cNvSpPr txBox="1"/>
                <p:nvPr/>
              </p:nvSpPr>
              <p:spPr>
                <a:xfrm>
                  <a:off x="3704032" y="1244649"/>
                  <a:ext cx="22531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9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0" name="文本框 89"/>
                <p:cNvSpPr txBox="1"/>
                <p:nvPr/>
              </p:nvSpPr>
              <p:spPr>
                <a:xfrm>
                  <a:off x="3637134" y="1512463"/>
                  <a:ext cx="31766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10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1" name="直接连接符 90"/>
                <p:cNvCxnSpPr/>
                <p:nvPr/>
              </p:nvCxnSpPr>
              <p:spPr>
                <a:xfrm>
                  <a:off x="3693330" y="1584922"/>
                  <a:ext cx="23168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8" name="文本框 87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30×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2915816" y="2743774"/>
              <a:ext cx="2200366" cy="843848"/>
              <a:chOff x="3395534" y="4100586"/>
              <a:chExt cx="2200366" cy="843848"/>
            </a:xfrm>
          </p:grpSpPr>
          <p:sp>
            <p:nvSpPr>
              <p:cNvPr id="93" name="文本框 92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3395534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4569471" y="4342654"/>
                <a:ext cx="4544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657326" y="4231043"/>
                <a:ext cx="5321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30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4788859" y="434845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（元）</a:t>
                </a: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3783890" y="4468503"/>
                <a:ext cx="454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3645318" y="4564901"/>
                <a:ext cx="74732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3915616" y="4592537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>
                <a:off x="3785426" y="4378942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文本框 103"/>
              <p:cNvSpPr txBox="1"/>
              <p:nvPr/>
            </p:nvSpPr>
            <p:spPr>
              <a:xfrm>
                <a:off x="3535622" y="4100586"/>
                <a:ext cx="6921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133723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06" name="TextBox 9"/>
          <p:cNvSpPr txBox="1">
            <a:spLocks noChangeArrowheads="1"/>
          </p:cNvSpPr>
          <p:nvPr/>
        </p:nvSpPr>
        <p:spPr bwMode="auto">
          <a:xfrm>
            <a:off x="827584" y="1723949"/>
            <a:ext cx="5345844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请再举出一个能用此算式解决的问题。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955777" y="1430643"/>
            <a:ext cx="2529570" cy="2218020"/>
            <a:chOff x="5955777" y="1430643"/>
            <a:chExt cx="2529570" cy="2218020"/>
          </a:xfrm>
          <a:noFill/>
        </p:grpSpPr>
        <p:grpSp>
          <p:nvGrpSpPr>
            <p:cNvPr id="2" name="组合 1"/>
            <p:cNvGrpSpPr/>
            <p:nvPr/>
          </p:nvGrpSpPr>
          <p:grpSpPr>
            <a:xfrm>
              <a:off x="5955777" y="1430643"/>
              <a:ext cx="2390839" cy="1090267"/>
              <a:chOff x="6258809" y="1379906"/>
              <a:chExt cx="2390839" cy="1090267"/>
            </a:xfrm>
            <a:grpFill/>
          </p:grpSpPr>
          <p:sp>
            <p:nvSpPr>
              <p:cNvPr id="80" name="云形标注 5"/>
              <p:cNvSpPr>
                <a:spLocks noChangeArrowheads="1"/>
              </p:cNvSpPr>
              <p:nvPr/>
            </p:nvSpPr>
            <p:spPr bwMode="auto">
              <a:xfrm>
                <a:off x="6258809" y="1379906"/>
                <a:ext cx="2390839" cy="1042454"/>
              </a:xfrm>
              <a:prstGeom prst="cloudCallout">
                <a:avLst>
                  <a:gd name="adj1" fmla="val 18430"/>
                  <a:gd name="adj2" fmla="val 70110"/>
                </a:avLst>
              </a:prstGeom>
              <a:grpFill/>
              <a:ln w="19050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6464213" y="1421211"/>
                <a:ext cx="1980029" cy="94352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九折是指现价是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原价的    。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82" name="组合 81"/>
              <p:cNvGrpSpPr/>
              <p:nvPr/>
            </p:nvGrpSpPr>
            <p:grpSpPr>
              <a:xfrm>
                <a:off x="7314823" y="1802249"/>
                <a:ext cx="441146" cy="667924"/>
                <a:chOff x="5409129" y="1005253"/>
                <a:chExt cx="441146" cy="667924"/>
              </a:xfrm>
              <a:grpFill/>
            </p:grpSpPr>
            <p:sp>
              <p:nvSpPr>
                <p:cNvPr id="83" name="文本框 82"/>
                <p:cNvSpPr txBox="1"/>
                <p:nvPr/>
              </p:nvSpPr>
              <p:spPr>
                <a:xfrm>
                  <a:off x="5483909" y="100525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9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4" name="文本框 83"/>
                <p:cNvSpPr txBox="1"/>
                <p:nvPr/>
              </p:nvSpPr>
              <p:spPr>
                <a:xfrm>
                  <a:off x="5409129" y="1273067"/>
                  <a:ext cx="44114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10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5" name="直接连接符 84"/>
                <p:cNvCxnSpPr/>
                <p:nvPr/>
              </p:nvCxnSpPr>
              <p:spPr>
                <a:xfrm>
                  <a:off x="5457225" y="1345526"/>
                  <a:ext cx="335653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12335" y="2324182"/>
              <a:ext cx="973012" cy="1324481"/>
            </a:xfrm>
            <a:prstGeom prst="rect">
              <a:avLst/>
            </a:prstGeom>
            <a:grpFill/>
          </p:spPr>
        </p:pic>
      </p:grpSp>
      <p:cxnSp>
        <p:nvCxnSpPr>
          <p:cNvPr id="8" name="直接连接符 7"/>
          <p:cNvCxnSpPr/>
          <p:nvPr/>
        </p:nvCxnSpPr>
        <p:spPr>
          <a:xfrm>
            <a:off x="5187589" y="1059582"/>
            <a:ext cx="111260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979712" y="3507854"/>
            <a:ext cx="3280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答：打九折后是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467544" y="313003"/>
            <a:ext cx="86044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一场洪灾将村里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960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米长的公路冲毁了   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被冲毁的公路长多少米？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7176741" y="339502"/>
            <a:ext cx="779634" cy="1008112"/>
            <a:chOff x="5457225" y="849730"/>
            <a:chExt cx="468854" cy="1008112"/>
          </a:xfrm>
        </p:grpSpPr>
        <p:sp>
          <p:nvSpPr>
            <p:cNvPr id="89" name="文本框 88"/>
            <p:cNvSpPr txBox="1"/>
            <p:nvPr/>
          </p:nvSpPr>
          <p:spPr>
            <a:xfrm>
              <a:off x="5534625" y="849730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5529130" y="1273067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2627784" y="2397625"/>
            <a:ext cx="3566540" cy="948006"/>
            <a:chOff x="3900005" y="2366350"/>
            <a:chExt cx="3566540" cy="948006"/>
          </a:xfrm>
        </p:grpSpPr>
        <p:grpSp>
          <p:nvGrpSpPr>
            <p:cNvPr id="93" name="组合 92"/>
            <p:cNvGrpSpPr/>
            <p:nvPr/>
          </p:nvGrpSpPr>
          <p:grpSpPr>
            <a:xfrm>
              <a:off x="3900005" y="2587447"/>
              <a:ext cx="1074428" cy="667924"/>
              <a:chOff x="2499957" y="4217525"/>
              <a:chExt cx="1074428" cy="667924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3227383" y="4217525"/>
                <a:ext cx="347002" cy="667924"/>
                <a:chOff x="3693330" y="1244649"/>
                <a:chExt cx="331574" cy="667924"/>
              </a:xfrm>
            </p:grpSpPr>
            <p:sp>
              <p:nvSpPr>
                <p:cNvPr id="117" name="文本框 116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8" name="文本框 117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9" name="直接连接符 118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文本框 115"/>
              <p:cNvSpPr txBox="1"/>
              <p:nvPr/>
            </p:nvSpPr>
            <p:spPr>
              <a:xfrm>
                <a:off x="2499957" y="4342943"/>
                <a:ext cx="8352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960×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4959966" y="2366350"/>
              <a:ext cx="2506579" cy="948006"/>
              <a:chOff x="3559918" y="3996428"/>
              <a:chExt cx="2506579" cy="948006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3898618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3559918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4669187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735223" y="4212452"/>
                <a:ext cx="65116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960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4458483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5259456" y="4351866"/>
                <a:ext cx="8070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（米）</a:t>
                </a: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3946619" y="4468503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6" name="直接连接符 105"/>
              <p:cNvCxnSpPr/>
              <p:nvPr/>
            </p:nvCxnSpPr>
            <p:spPr>
              <a:xfrm>
                <a:off x="3817144" y="4564901"/>
                <a:ext cx="904266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>
                <a:off x="3977260" y="4592537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3823965" y="4345111"/>
                <a:ext cx="404938" cy="1394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文本框 108"/>
              <p:cNvSpPr txBox="1"/>
              <p:nvPr/>
            </p:nvSpPr>
            <p:spPr>
              <a:xfrm>
                <a:off x="3596148" y="3996428"/>
                <a:ext cx="6884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320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4154271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6331075" y="2686320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640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11760" y="3592660"/>
            <a:ext cx="4054315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答：被冲毁的公路长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640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8064896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某种松鼠的体长在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28cm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之间，它的尾巴约占体长的  ，尾巴最长约有多长？最短约有多长？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3115201" y="1096412"/>
            <a:ext cx="419010" cy="883260"/>
            <a:chOff x="5457225" y="913027"/>
            <a:chExt cx="419010" cy="883260"/>
          </a:xfrm>
        </p:grpSpPr>
        <p:sp>
          <p:nvSpPr>
            <p:cNvPr id="62" name="文本框 61"/>
            <p:cNvSpPr txBox="1"/>
            <p:nvPr/>
          </p:nvSpPr>
          <p:spPr>
            <a:xfrm>
              <a:off x="5510429" y="91302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5491321" y="127306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5457225" y="1345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6" name="组合 95"/>
          <p:cNvGrpSpPr/>
          <p:nvPr/>
        </p:nvGrpSpPr>
        <p:grpSpPr>
          <a:xfrm>
            <a:off x="2699792" y="3027233"/>
            <a:ext cx="3312372" cy="871552"/>
            <a:chOff x="2019848" y="2716070"/>
            <a:chExt cx="3312372" cy="871552"/>
          </a:xfrm>
        </p:grpSpPr>
        <p:grpSp>
          <p:nvGrpSpPr>
            <p:cNvPr id="97" name="组合 96"/>
            <p:cNvGrpSpPr/>
            <p:nvPr/>
          </p:nvGrpSpPr>
          <p:grpSpPr>
            <a:xfrm>
              <a:off x="2019848" y="2860713"/>
              <a:ext cx="936150" cy="667924"/>
              <a:chOff x="2764403" y="4217525"/>
              <a:chExt cx="705473" cy="667924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3222798" y="4217525"/>
                <a:ext cx="247078" cy="667924"/>
                <a:chOff x="3688919" y="1244649"/>
                <a:chExt cx="236091" cy="667924"/>
              </a:xfrm>
            </p:grpSpPr>
            <p:sp>
              <p:nvSpPr>
                <p:cNvPr id="144" name="文本框 143"/>
                <p:cNvSpPr txBox="1"/>
                <p:nvPr/>
              </p:nvSpPr>
              <p:spPr>
                <a:xfrm>
                  <a:off x="3696632" y="1244649"/>
                  <a:ext cx="22531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45" name="文本框 144"/>
                <p:cNvSpPr txBox="1"/>
                <p:nvPr/>
              </p:nvSpPr>
              <p:spPr>
                <a:xfrm>
                  <a:off x="3688919" y="1512463"/>
                  <a:ext cx="22531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46" name="直接连接符 145"/>
                <p:cNvCxnSpPr/>
                <p:nvPr/>
              </p:nvCxnSpPr>
              <p:spPr>
                <a:xfrm>
                  <a:off x="3693330" y="1584922"/>
                  <a:ext cx="23168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文本框 142"/>
              <p:cNvSpPr txBox="1"/>
              <p:nvPr/>
            </p:nvSpPr>
            <p:spPr>
              <a:xfrm>
                <a:off x="2764403" y="4342943"/>
                <a:ext cx="5708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28×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2915816" y="2716070"/>
              <a:ext cx="2416404" cy="871552"/>
              <a:chOff x="3395534" y="4072882"/>
              <a:chExt cx="2416404" cy="871552"/>
            </a:xfrm>
          </p:grpSpPr>
          <p:sp>
            <p:nvSpPr>
              <p:cNvPr id="99" name="文本框 98"/>
              <p:cNvSpPr txBox="1"/>
              <p:nvPr/>
            </p:nvSpPr>
            <p:spPr>
              <a:xfrm>
                <a:off x="3668201" y="4228374"/>
                <a:ext cx="9541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 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3395534" y="4351866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4569471" y="4342654"/>
                <a:ext cx="4544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4366976" y="4326995"/>
                <a:ext cx="32746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3657326" y="4231043"/>
                <a:ext cx="5150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28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4172402" y="4216841"/>
                <a:ext cx="322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788859" y="4348456"/>
                <a:ext cx="102307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（厘米）</a:t>
                </a: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3866082" y="4468503"/>
                <a:ext cx="454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 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7" name="直接连接符 106"/>
              <p:cNvCxnSpPr/>
              <p:nvPr/>
            </p:nvCxnSpPr>
            <p:spPr>
              <a:xfrm>
                <a:off x="3645318" y="4564901"/>
                <a:ext cx="74732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3915616" y="4592537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>
                <a:off x="3785426" y="4363444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文本框 109"/>
              <p:cNvSpPr txBox="1"/>
              <p:nvPr/>
            </p:nvSpPr>
            <p:spPr>
              <a:xfrm>
                <a:off x="3535622" y="4072882"/>
                <a:ext cx="6921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4133723" y="454432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1403648" y="3910285"/>
            <a:ext cx="6375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答：尾巴最长约有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厘米，最短约有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  <a:endParaRPr lang="zh-CN" altLang="en-US" sz="24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2699793" y="2283718"/>
            <a:ext cx="3275452" cy="853595"/>
            <a:chOff x="2771797" y="2436237"/>
            <a:chExt cx="3275452" cy="853595"/>
          </a:xfrm>
        </p:grpSpPr>
        <p:grpSp>
          <p:nvGrpSpPr>
            <p:cNvPr id="75" name="组合 74"/>
            <p:cNvGrpSpPr/>
            <p:nvPr/>
          </p:nvGrpSpPr>
          <p:grpSpPr>
            <a:xfrm>
              <a:off x="2771797" y="2574029"/>
              <a:ext cx="3275452" cy="668608"/>
              <a:chOff x="2019849" y="2860029"/>
              <a:chExt cx="3275452" cy="66860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019849" y="2860713"/>
                <a:ext cx="936150" cy="667924"/>
                <a:chOff x="2764403" y="4217525"/>
                <a:chExt cx="705473" cy="667924"/>
              </a:xfrm>
            </p:grpSpPr>
            <p:grpSp>
              <p:nvGrpSpPr>
                <p:cNvPr id="91" name="组合 90"/>
                <p:cNvGrpSpPr/>
                <p:nvPr/>
              </p:nvGrpSpPr>
              <p:grpSpPr>
                <a:xfrm>
                  <a:off x="3222799" y="4217525"/>
                  <a:ext cx="247077" cy="667924"/>
                  <a:chOff x="3688920" y="1244649"/>
                  <a:chExt cx="236090" cy="667924"/>
                </a:xfrm>
              </p:grpSpPr>
              <p:sp>
                <p:nvSpPr>
                  <p:cNvPr id="93" name="文本框 92"/>
                  <p:cNvSpPr txBox="1"/>
                  <p:nvPr/>
                </p:nvSpPr>
                <p:spPr>
                  <a:xfrm>
                    <a:off x="3696634" y="1244649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94" name="文本框 93"/>
                  <p:cNvSpPr txBox="1"/>
                  <p:nvPr/>
                </p:nvSpPr>
                <p:spPr>
                  <a:xfrm>
                    <a:off x="3688920" y="1512463"/>
                    <a:ext cx="225317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4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95" name="直接连接符 94"/>
                  <p:cNvCxnSpPr/>
                  <p:nvPr/>
                </p:nvCxnSpPr>
                <p:spPr>
                  <a:xfrm>
                    <a:off x="3693330" y="1584922"/>
                    <a:ext cx="231680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" name="文本框 91"/>
                <p:cNvSpPr txBox="1"/>
                <p:nvPr/>
              </p:nvSpPr>
              <p:spPr>
                <a:xfrm>
                  <a:off x="2764403" y="4342943"/>
                  <a:ext cx="57082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20×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grpSp>
            <p:nvGrpSpPr>
              <p:cNvPr id="77" name="组合 76"/>
              <p:cNvGrpSpPr/>
              <p:nvPr/>
            </p:nvGrpSpPr>
            <p:grpSpPr>
              <a:xfrm>
                <a:off x="2915816" y="2860029"/>
                <a:ext cx="2379485" cy="651772"/>
                <a:chOff x="3395534" y="4216841"/>
                <a:chExt cx="2379485" cy="651772"/>
              </a:xfrm>
            </p:grpSpPr>
            <p:sp>
              <p:nvSpPr>
                <p:cNvPr id="78" name="文本框 77"/>
                <p:cNvSpPr txBox="1"/>
                <p:nvPr/>
              </p:nvSpPr>
              <p:spPr>
                <a:xfrm>
                  <a:off x="3668201" y="4228374"/>
                  <a:ext cx="95410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</a:t>
                  </a: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× 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9" name="文本框 78"/>
                <p:cNvSpPr txBox="1"/>
                <p:nvPr/>
              </p:nvSpPr>
              <p:spPr>
                <a:xfrm>
                  <a:off x="3395534" y="4351866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1" name="文本框 80"/>
                <p:cNvSpPr txBox="1"/>
                <p:nvPr/>
              </p:nvSpPr>
              <p:spPr>
                <a:xfrm>
                  <a:off x="4366976" y="4326995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2" name="文本框 81"/>
                <p:cNvSpPr txBox="1"/>
                <p:nvPr/>
              </p:nvSpPr>
              <p:spPr>
                <a:xfrm>
                  <a:off x="3657326" y="4231043"/>
                  <a:ext cx="57043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20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3" name="文本框 82"/>
                <p:cNvSpPr txBox="1"/>
                <p:nvPr/>
              </p:nvSpPr>
              <p:spPr>
                <a:xfrm>
                  <a:off x="4172402" y="4216841"/>
                  <a:ext cx="3221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4" name="文本框 83"/>
                <p:cNvSpPr txBox="1"/>
                <p:nvPr/>
              </p:nvSpPr>
              <p:spPr>
                <a:xfrm>
                  <a:off x="4768685" y="4348456"/>
                  <a:ext cx="100633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（厘米）</a:t>
                  </a: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866082" y="4468503"/>
                  <a:ext cx="45405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4 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6" name="直接连接符 85"/>
                <p:cNvCxnSpPr/>
                <p:nvPr/>
              </p:nvCxnSpPr>
              <p:spPr>
                <a:xfrm>
                  <a:off x="3645318" y="4564901"/>
                  <a:ext cx="747327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50" name="直接连接符 149"/>
            <p:cNvCxnSpPr/>
            <p:nvPr/>
          </p:nvCxnSpPr>
          <p:spPr>
            <a:xfrm>
              <a:off x="4206599" y="2937935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文本框 150"/>
            <p:cNvSpPr txBox="1"/>
            <p:nvPr/>
          </p:nvSpPr>
          <p:spPr>
            <a:xfrm>
              <a:off x="4424706" y="288972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2" name="直接连接符 151"/>
            <p:cNvCxnSpPr/>
            <p:nvPr/>
          </p:nvCxnSpPr>
          <p:spPr>
            <a:xfrm>
              <a:off x="4040858" y="272033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文本框 152"/>
            <p:cNvSpPr txBox="1"/>
            <p:nvPr/>
          </p:nvSpPr>
          <p:spPr>
            <a:xfrm>
              <a:off x="3754236" y="243623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4829120" y="2698320"/>
              <a:ext cx="454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14226" y="2355726"/>
            <a:ext cx="6498134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求一个数的几分之几是多少，就用这个数乘几分之几。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229270" y="3326797"/>
            <a:ext cx="6402293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2873A4F-2AAC-407F-BC00-6D03B95EAA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143B7CD4-9280-4930-BF4A-6132B9A6B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11560" y="1014283"/>
            <a:ext cx="4503534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看谁算得又对又快。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071371" y="1734450"/>
            <a:ext cx="441146" cy="667924"/>
            <a:chOff x="3716620" y="1244649"/>
            <a:chExt cx="421534" cy="667924"/>
          </a:xfrm>
        </p:grpSpPr>
        <p:sp>
          <p:nvSpPr>
            <p:cNvPr id="57" name="文本框 56"/>
            <p:cNvSpPr txBox="1"/>
            <p:nvPr/>
          </p:nvSpPr>
          <p:spPr>
            <a:xfrm>
              <a:off x="3774599" y="1244649"/>
              <a:ext cx="2989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716620" y="1512463"/>
              <a:ext cx="4215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3758399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文本框 40"/>
          <p:cNvSpPr txBox="1"/>
          <p:nvPr/>
        </p:nvSpPr>
        <p:spPr>
          <a:xfrm>
            <a:off x="5347131" y="1837579"/>
            <a:ext cx="765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68446" y="1561613"/>
            <a:ext cx="1777455" cy="932551"/>
            <a:chOff x="5868446" y="1561613"/>
            <a:chExt cx="1777455" cy="932551"/>
          </a:xfrm>
        </p:grpSpPr>
        <p:grpSp>
          <p:nvGrpSpPr>
            <p:cNvPr id="42" name="组合 41"/>
            <p:cNvGrpSpPr/>
            <p:nvPr/>
          </p:nvGrpSpPr>
          <p:grpSpPr>
            <a:xfrm>
              <a:off x="6149527" y="1723083"/>
              <a:ext cx="836905" cy="667924"/>
              <a:chOff x="3690608" y="1244649"/>
              <a:chExt cx="799700" cy="667924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3701155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9×12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810545" y="1512463"/>
                <a:ext cx="49492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7204755" y="1703672"/>
              <a:ext cx="441146" cy="667924"/>
              <a:chOff x="3646073" y="1244649"/>
              <a:chExt cx="421533" cy="667924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3646073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3705241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4" name="文本框 43"/>
            <p:cNvSpPr txBox="1"/>
            <p:nvPr/>
          </p:nvSpPr>
          <p:spPr>
            <a:xfrm>
              <a:off x="5868446" y="184657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930136" y="1844810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6385830" y="211951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642537" y="1876410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/>
            <p:cNvSpPr txBox="1"/>
            <p:nvPr/>
          </p:nvSpPr>
          <p:spPr>
            <a:xfrm>
              <a:off x="6784154" y="1561613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583542" y="209405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801189" y="1702416"/>
            <a:ext cx="347001" cy="667924"/>
            <a:chOff x="3693330" y="1244649"/>
            <a:chExt cx="331573" cy="667924"/>
          </a:xfrm>
        </p:grpSpPr>
        <p:sp>
          <p:nvSpPr>
            <p:cNvPr id="61" name="文本框 60"/>
            <p:cNvSpPr txBox="1"/>
            <p:nvPr/>
          </p:nvSpPr>
          <p:spPr>
            <a:xfrm>
              <a:off x="371882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725910" y="1512463"/>
              <a:ext cx="2989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4" name="文本框 63"/>
          <p:cNvSpPr txBox="1"/>
          <p:nvPr/>
        </p:nvSpPr>
        <p:spPr>
          <a:xfrm>
            <a:off x="1338208" y="1827834"/>
            <a:ext cx="75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3×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076056" y="2964164"/>
            <a:ext cx="335652" cy="667924"/>
            <a:chOff x="3721209" y="1244649"/>
            <a:chExt cx="320730" cy="667924"/>
          </a:xfrm>
        </p:grpSpPr>
        <p:sp>
          <p:nvSpPr>
            <p:cNvPr id="98" name="文本框 97"/>
            <p:cNvSpPr txBox="1"/>
            <p:nvPr/>
          </p:nvSpPr>
          <p:spPr>
            <a:xfrm>
              <a:off x="3737414" y="1244649"/>
              <a:ext cx="2989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3735212" y="1512463"/>
              <a:ext cx="2989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3721209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文本框 82"/>
          <p:cNvSpPr txBox="1"/>
          <p:nvPr/>
        </p:nvSpPr>
        <p:spPr>
          <a:xfrm>
            <a:off x="5327566" y="3067293"/>
            <a:ext cx="751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68338" y="2791327"/>
            <a:ext cx="1718569" cy="932551"/>
            <a:chOff x="5868338" y="2791327"/>
            <a:chExt cx="1718569" cy="932551"/>
          </a:xfrm>
        </p:grpSpPr>
        <p:grpSp>
          <p:nvGrpSpPr>
            <p:cNvPr id="84" name="组合 83"/>
            <p:cNvGrpSpPr/>
            <p:nvPr/>
          </p:nvGrpSpPr>
          <p:grpSpPr>
            <a:xfrm>
              <a:off x="6149419" y="2952797"/>
              <a:ext cx="836905" cy="667924"/>
              <a:chOff x="3690608" y="1244649"/>
              <a:chExt cx="799700" cy="667924"/>
            </a:xfrm>
          </p:grpSpPr>
          <p:sp>
            <p:nvSpPr>
              <p:cNvPr id="95" name="文本框 94"/>
              <p:cNvSpPr txBox="1"/>
              <p:nvPr/>
            </p:nvSpPr>
            <p:spPr>
              <a:xfrm>
                <a:off x="3701155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2" name="文本框 91"/>
            <p:cNvSpPr txBox="1"/>
            <p:nvPr/>
          </p:nvSpPr>
          <p:spPr>
            <a:xfrm>
              <a:off x="7145761" y="3066471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5868338" y="307628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930028" y="307452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6406423" y="333239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6661885" y="3106022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文本框 89"/>
            <p:cNvSpPr txBox="1"/>
            <p:nvPr/>
          </p:nvSpPr>
          <p:spPr>
            <a:xfrm>
              <a:off x="6784046" y="279132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583434" y="332376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817423" y="2941756"/>
            <a:ext cx="441145" cy="667924"/>
            <a:chOff x="3642253" y="1244649"/>
            <a:chExt cx="421531" cy="667924"/>
          </a:xfrm>
        </p:grpSpPr>
        <p:sp>
          <p:nvSpPr>
            <p:cNvPr id="102" name="文本框 101"/>
            <p:cNvSpPr txBox="1"/>
            <p:nvPr/>
          </p:nvSpPr>
          <p:spPr>
            <a:xfrm>
              <a:off x="371882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3642253" y="1512463"/>
              <a:ext cx="4215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5" name="文本框 104"/>
          <p:cNvSpPr txBox="1"/>
          <p:nvPr/>
        </p:nvSpPr>
        <p:spPr>
          <a:xfrm>
            <a:off x="1291156" y="3067174"/>
            <a:ext cx="75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10×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33723" y="1602154"/>
            <a:ext cx="1683407" cy="882192"/>
            <a:chOff x="2133723" y="1602154"/>
            <a:chExt cx="1683407" cy="882192"/>
          </a:xfrm>
        </p:grpSpPr>
        <p:grpSp>
          <p:nvGrpSpPr>
            <p:cNvPr id="4" name="组合 3"/>
            <p:cNvGrpSpPr/>
            <p:nvPr/>
          </p:nvGrpSpPr>
          <p:grpSpPr>
            <a:xfrm>
              <a:off x="2133723" y="1602154"/>
              <a:ext cx="1115368" cy="882192"/>
              <a:chOff x="5794512" y="1655156"/>
              <a:chExt cx="1115368" cy="882192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5794512" y="1766267"/>
                <a:ext cx="1115368" cy="667924"/>
                <a:chOff x="3768112" y="1776688"/>
                <a:chExt cx="1115368" cy="667924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4021312" y="1776688"/>
                  <a:ext cx="862168" cy="667924"/>
                  <a:chOff x="3663972" y="1244649"/>
                  <a:chExt cx="823841" cy="667924"/>
                </a:xfrm>
              </p:grpSpPr>
              <p:sp>
                <p:nvSpPr>
                  <p:cNvPr id="68" name="文本框 67"/>
                  <p:cNvSpPr txBox="1"/>
                  <p:nvPr/>
                </p:nvSpPr>
                <p:spPr>
                  <a:xfrm>
                    <a:off x="3663972" y="1244649"/>
                    <a:ext cx="666615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3×2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69" name="文本框 68"/>
                  <p:cNvSpPr txBox="1"/>
                  <p:nvPr/>
                </p:nvSpPr>
                <p:spPr>
                  <a:xfrm>
                    <a:off x="3884745" y="1512463"/>
                    <a:ext cx="53879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9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70" name="直接连接符 69"/>
                  <p:cNvCxnSpPr/>
                  <p:nvPr/>
                </p:nvCxnSpPr>
                <p:spPr>
                  <a:xfrm>
                    <a:off x="3690608" y="1593793"/>
                    <a:ext cx="797205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7" name="文本框 66"/>
                <p:cNvSpPr txBox="1"/>
                <p:nvPr/>
              </p:nvSpPr>
              <p:spPr>
                <a:xfrm>
                  <a:off x="3768112" y="1900180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cxnSp>
            <p:nvCxnSpPr>
              <p:cNvPr id="76" name="直接连接符 75"/>
              <p:cNvCxnSpPr/>
              <p:nvPr/>
            </p:nvCxnSpPr>
            <p:spPr>
              <a:xfrm>
                <a:off x="6313141" y="2162222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6088029" y="1940479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文本框 77"/>
              <p:cNvSpPr txBox="1"/>
              <p:nvPr/>
            </p:nvSpPr>
            <p:spPr>
              <a:xfrm>
                <a:off x="5891480" y="1655156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6509608" y="2137238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2" name="文本框 121"/>
            <p:cNvSpPr txBox="1"/>
            <p:nvPr/>
          </p:nvSpPr>
          <p:spPr>
            <a:xfrm>
              <a:off x="3473783" y="170241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477335" y="1970230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4" name="直接连接符 123"/>
            <p:cNvCxnSpPr/>
            <p:nvPr/>
          </p:nvCxnSpPr>
          <p:spPr>
            <a:xfrm>
              <a:off x="3481477" y="2051560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5" name="文本框 124"/>
            <p:cNvSpPr txBox="1"/>
            <p:nvPr/>
          </p:nvSpPr>
          <p:spPr>
            <a:xfrm>
              <a:off x="3199161" y="184355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203407" y="2810772"/>
            <a:ext cx="1737676" cy="912914"/>
            <a:chOff x="2203407" y="2810772"/>
            <a:chExt cx="1737676" cy="912914"/>
          </a:xfrm>
        </p:grpSpPr>
        <p:grpSp>
          <p:nvGrpSpPr>
            <p:cNvPr id="111" name="组合 110"/>
            <p:cNvGrpSpPr/>
            <p:nvPr/>
          </p:nvGrpSpPr>
          <p:grpSpPr>
            <a:xfrm>
              <a:off x="2203407" y="2810772"/>
              <a:ext cx="1115368" cy="912914"/>
              <a:chOff x="5794512" y="1624434"/>
              <a:chExt cx="1115368" cy="912914"/>
            </a:xfrm>
          </p:grpSpPr>
          <p:grpSp>
            <p:nvGrpSpPr>
              <p:cNvPr id="112" name="组合 111"/>
              <p:cNvGrpSpPr/>
              <p:nvPr/>
            </p:nvGrpSpPr>
            <p:grpSpPr>
              <a:xfrm>
                <a:off x="5794512" y="1766267"/>
                <a:ext cx="1115368" cy="667924"/>
                <a:chOff x="3768112" y="1776688"/>
                <a:chExt cx="1115368" cy="667924"/>
              </a:xfrm>
            </p:grpSpPr>
            <p:grpSp>
              <p:nvGrpSpPr>
                <p:cNvPr id="117" name="组合 116"/>
                <p:cNvGrpSpPr/>
                <p:nvPr/>
              </p:nvGrpSpPr>
              <p:grpSpPr>
                <a:xfrm>
                  <a:off x="4021312" y="1776688"/>
                  <a:ext cx="862168" cy="667924"/>
                  <a:chOff x="3663972" y="1244649"/>
                  <a:chExt cx="823841" cy="667924"/>
                </a:xfrm>
              </p:grpSpPr>
              <p:sp>
                <p:nvSpPr>
                  <p:cNvPr id="119" name="文本框 118"/>
                  <p:cNvSpPr txBox="1"/>
                  <p:nvPr/>
                </p:nvSpPr>
                <p:spPr>
                  <a:xfrm>
                    <a:off x="3663972" y="1244649"/>
                    <a:ext cx="78915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10×7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120" name="文本框 119"/>
                  <p:cNvSpPr txBox="1"/>
                  <p:nvPr/>
                </p:nvSpPr>
                <p:spPr>
                  <a:xfrm>
                    <a:off x="3847563" y="1512463"/>
                    <a:ext cx="53879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15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21" name="直接连接符 120"/>
                  <p:cNvCxnSpPr/>
                  <p:nvPr/>
                </p:nvCxnSpPr>
                <p:spPr>
                  <a:xfrm>
                    <a:off x="3690608" y="1593793"/>
                    <a:ext cx="797205" cy="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8" name="文本框 117"/>
                <p:cNvSpPr txBox="1"/>
                <p:nvPr/>
              </p:nvSpPr>
              <p:spPr>
                <a:xfrm>
                  <a:off x="3768112" y="1900180"/>
                  <a:ext cx="3274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=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cxnSp>
            <p:nvCxnSpPr>
              <p:cNvPr id="113" name="直接连接符 112"/>
              <p:cNvCxnSpPr/>
              <p:nvPr/>
            </p:nvCxnSpPr>
            <p:spPr>
              <a:xfrm>
                <a:off x="6322869" y="2182874"/>
                <a:ext cx="231578" cy="13893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>
                <a:off x="6164984" y="1930992"/>
                <a:ext cx="222638" cy="10954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文本框 114"/>
              <p:cNvSpPr txBox="1"/>
              <p:nvPr/>
            </p:nvSpPr>
            <p:spPr>
              <a:xfrm>
                <a:off x="5913649" y="1624434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6509608" y="2137238"/>
                <a:ext cx="3437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6" name="文本框 125"/>
            <p:cNvSpPr txBox="1"/>
            <p:nvPr/>
          </p:nvSpPr>
          <p:spPr>
            <a:xfrm>
              <a:off x="3499937" y="295138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3571585" y="321919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8" name="直接连接符 127"/>
            <p:cNvCxnSpPr/>
            <p:nvPr/>
          </p:nvCxnSpPr>
          <p:spPr>
            <a:xfrm>
              <a:off x="3575727" y="3300526"/>
              <a:ext cx="33565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9" name="文本框 128"/>
            <p:cNvSpPr txBox="1"/>
            <p:nvPr/>
          </p:nvSpPr>
          <p:spPr>
            <a:xfrm>
              <a:off x="3293411" y="3092520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51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8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53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4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55" name="直接连接符 54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9" name="组合 18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57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59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61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2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" name="组合 14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50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755576" y="2662872"/>
            <a:ext cx="4304383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笑笑吃了多少块饼干？</a:t>
            </a:r>
            <a:endParaRPr lang="zh-CN" altLang="en-US" sz="32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187624" y="3294400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29431" y="2343373"/>
            <a:ext cx="2368799" cy="2100586"/>
            <a:chOff x="6129431" y="2343372"/>
            <a:chExt cx="2416355" cy="2367685"/>
          </a:xfrm>
          <a:noFill/>
        </p:grpSpPr>
        <p:sp>
          <p:nvSpPr>
            <p:cNvPr id="117" name="流程图: 卡片 116"/>
            <p:cNvSpPr/>
            <p:nvPr/>
          </p:nvSpPr>
          <p:spPr>
            <a:xfrm>
              <a:off x="6129431" y="2343372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300192" y="2715766"/>
              <a:ext cx="2198038" cy="1751797"/>
              <a:chOff x="6312793" y="2488866"/>
              <a:chExt cx="2198038" cy="1751797"/>
            </a:xfrm>
            <a:grpFill/>
          </p:grpSpPr>
          <p:grpSp>
            <p:nvGrpSpPr>
              <p:cNvPr id="28" name="组合 27"/>
              <p:cNvGrpSpPr/>
              <p:nvPr/>
            </p:nvGrpSpPr>
            <p:grpSpPr>
              <a:xfrm>
                <a:off x="6312793" y="2488866"/>
                <a:ext cx="2198038" cy="1667764"/>
                <a:chOff x="5273892" y="2908405"/>
                <a:chExt cx="2198038" cy="1667764"/>
              </a:xfrm>
              <a:grpFill/>
            </p:grpSpPr>
            <p:sp>
              <p:nvSpPr>
                <p:cNvPr id="82" name="文本框 81"/>
                <p:cNvSpPr txBox="1"/>
                <p:nvPr/>
              </p:nvSpPr>
              <p:spPr>
                <a:xfrm>
                  <a:off x="5273892" y="2908405"/>
                  <a:ext cx="2198038" cy="166776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“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奇思的   </a:t>
                  </a:r>
                  <a:r>
                    <a:rPr lang="en-US" altLang="zh-CN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”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就是</a:t>
                  </a:r>
                  <a:r>
                    <a:rPr lang="en-US" altLang="zh-CN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6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块饼干的</a:t>
                  </a:r>
                  <a:endPara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 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。</a:t>
                  </a:r>
                </a:p>
              </p:txBody>
            </p:sp>
            <p:grpSp>
              <p:nvGrpSpPr>
                <p:cNvPr id="113" name="组合 112"/>
                <p:cNvGrpSpPr/>
                <p:nvPr/>
              </p:nvGrpSpPr>
              <p:grpSpPr>
                <a:xfrm>
                  <a:off x="6587362" y="2969921"/>
                  <a:ext cx="347003" cy="667924"/>
                  <a:chOff x="3591085" y="1244649"/>
                  <a:chExt cx="331575" cy="667924"/>
                </a:xfrm>
                <a:grpFill/>
              </p:grpSpPr>
              <p:sp>
                <p:nvSpPr>
                  <p:cNvPr id="114" name="文本框 113"/>
                  <p:cNvSpPr txBox="1"/>
                  <p:nvPr/>
                </p:nvSpPr>
                <p:spPr>
                  <a:xfrm>
                    <a:off x="3616573" y="1244649"/>
                    <a:ext cx="298994" cy="400110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sz="2000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115" name="文本框 114"/>
                  <p:cNvSpPr txBox="1"/>
                  <p:nvPr/>
                </p:nvSpPr>
                <p:spPr>
                  <a:xfrm>
                    <a:off x="3623666" y="1512463"/>
                    <a:ext cx="298994" cy="400110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sz="2000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16" name="直接连接符 115"/>
                  <p:cNvCxnSpPr/>
                  <p:nvPr/>
                </p:nvCxnSpPr>
                <p:spPr>
                  <a:xfrm>
                    <a:off x="3591085" y="1584922"/>
                    <a:ext cx="320730" cy="0"/>
                  </a:xfrm>
                  <a:prstGeom prst="line">
                    <a:avLst/>
                  </a:prstGeom>
                  <a:grpFill/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8" name="文本框 67"/>
              <p:cNvSpPr txBox="1"/>
              <p:nvPr/>
            </p:nvSpPr>
            <p:spPr>
              <a:xfrm>
                <a:off x="6489804" y="3572740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6497226" y="384055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6463129" y="3913013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7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742409" y="2518856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笑笑吃了多少块饼干？</a:t>
            </a:r>
            <a:endParaRPr lang="zh-CN" altLang="en-US" sz="28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189648" y="3078902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783316" y="3003798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1475655" y="3621483"/>
            <a:ext cx="2313147" cy="834962"/>
            <a:chOff x="3201049" y="3791931"/>
            <a:chExt cx="1752584" cy="834962"/>
          </a:xfrm>
        </p:grpSpPr>
        <p:sp>
          <p:nvSpPr>
            <p:cNvPr id="87" name="文本框 86"/>
            <p:cNvSpPr txBox="1"/>
            <p:nvPr/>
          </p:nvSpPr>
          <p:spPr>
            <a:xfrm>
              <a:off x="3639756" y="3811828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3201049" y="3795896"/>
              <a:ext cx="5708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6÷ 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858674" y="3804819"/>
              <a:ext cx="327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4041454" y="3792967"/>
              <a:ext cx="293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4146592" y="3791931"/>
              <a:ext cx="8070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87624" y="3099370"/>
            <a:ext cx="1490368" cy="402745"/>
            <a:chOff x="2341300" y="3428483"/>
            <a:chExt cx="1490368" cy="402745"/>
          </a:xfrm>
        </p:grpSpPr>
        <p:sp>
          <p:nvSpPr>
            <p:cNvPr id="118" name="椭圆 117"/>
            <p:cNvSpPr/>
            <p:nvPr/>
          </p:nvSpPr>
          <p:spPr>
            <a:xfrm>
              <a:off x="2341300" y="3439010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881208" y="3434649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3439450" y="3428483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981496" y="2139703"/>
            <a:ext cx="2334920" cy="2191446"/>
            <a:chOff x="6136376" y="2350066"/>
            <a:chExt cx="2416355" cy="2367685"/>
          </a:xfrm>
          <a:noFill/>
        </p:grpSpPr>
        <p:sp>
          <p:nvSpPr>
            <p:cNvPr id="75" name="流程图: 卡片 74"/>
            <p:cNvSpPr/>
            <p:nvPr/>
          </p:nvSpPr>
          <p:spPr>
            <a:xfrm>
              <a:off x="6136376" y="2350066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508629" y="2560191"/>
              <a:ext cx="1851789" cy="1981321"/>
              <a:chOff x="5448610" y="2969921"/>
              <a:chExt cx="1851789" cy="1981321"/>
            </a:xfrm>
            <a:grpFill/>
          </p:grpSpPr>
          <p:sp>
            <p:nvSpPr>
              <p:cNvPr id="80" name="文本框 79"/>
              <p:cNvSpPr txBox="1"/>
              <p:nvPr/>
            </p:nvSpPr>
            <p:spPr>
              <a:xfrm>
                <a:off x="5448610" y="3012250"/>
                <a:ext cx="1851789" cy="193899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块饼干的 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就是把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块饼干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平均分成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份，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取其中的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份。</a:t>
                </a: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694357" y="2969921"/>
                <a:ext cx="347002" cy="667924"/>
                <a:chOff x="3693330" y="1244649"/>
                <a:chExt cx="331574" cy="667924"/>
              </a:xfrm>
              <a:grpFill/>
            </p:grpSpPr>
            <p:sp>
              <p:nvSpPr>
                <p:cNvPr id="84" name="文本框 83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0" name="直接连接符 89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8" name="组合 67"/>
          <p:cNvGrpSpPr/>
          <p:nvPr/>
        </p:nvGrpSpPr>
        <p:grpSpPr>
          <a:xfrm>
            <a:off x="2712477" y="1292028"/>
            <a:ext cx="3273367" cy="1250552"/>
            <a:chOff x="3039250" y="1478731"/>
            <a:chExt cx="3273367" cy="1250552"/>
          </a:xfrm>
          <a:noFill/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70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72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74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2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3" name="直接连接符 82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6" name="组合 85"/>
          <p:cNvGrpSpPr/>
          <p:nvPr/>
        </p:nvGrpSpPr>
        <p:grpSpPr>
          <a:xfrm>
            <a:off x="4905170" y="339502"/>
            <a:ext cx="3170560" cy="1658202"/>
            <a:chOff x="5191902" y="377083"/>
            <a:chExt cx="3170560" cy="1658202"/>
          </a:xfrm>
          <a:noFill/>
        </p:grpSpPr>
        <p:pic>
          <p:nvPicPr>
            <p:cNvPr id="88" name="图片 87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91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94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95" name="组合 94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96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7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8" name="直接连接符 97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9" name="组合 98"/>
          <p:cNvGrpSpPr/>
          <p:nvPr/>
        </p:nvGrpSpPr>
        <p:grpSpPr>
          <a:xfrm>
            <a:off x="755576" y="864669"/>
            <a:ext cx="2643734" cy="1483639"/>
            <a:chOff x="1042308" y="902250"/>
            <a:chExt cx="2643734" cy="1483639"/>
          </a:xfrm>
          <a:noFill/>
        </p:grpSpPr>
        <p:pic>
          <p:nvPicPr>
            <p:cNvPr id="100" name="图片 99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101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3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611560" y="2581569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笑笑吃了多少块饼干？</a:t>
            </a:r>
            <a:endParaRPr lang="zh-CN" altLang="en-US" sz="28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189648" y="3006894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783316" y="2931790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201797" y="3549475"/>
            <a:ext cx="1752584" cy="420007"/>
            <a:chOff x="3201049" y="3791931"/>
            <a:chExt cx="1752584" cy="420007"/>
          </a:xfrm>
        </p:grpSpPr>
        <p:sp>
          <p:nvSpPr>
            <p:cNvPr id="87" name="文本框 86"/>
            <p:cNvSpPr txBox="1"/>
            <p:nvPr/>
          </p:nvSpPr>
          <p:spPr>
            <a:xfrm>
              <a:off x="3639756" y="381182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3201049" y="3795896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6÷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858674" y="380481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4041454" y="3792967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4146592" y="3791931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87624" y="3027362"/>
            <a:ext cx="1490368" cy="402745"/>
            <a:chOff x="2341300" y="3428483"/>
            <a:chExt cx="1490368" cy="402745"/>
          </a:xfrm>
        </p:grpSpPr>
        <p:sp>
          <p:nvSpPr>
            <p:cNvPr id="118" name="椭圆 117"/>
            <p:cNvSpPr/>
            <p:nvPr/>
          </p:nvSpPr>
          <p:spPr>
            <a:xfrm>
              <a:off x="2341300" y="3439010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881208" y="3434649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3439450" y="3428483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36376" y="2350066"/>
            <a:ext cx="2416355" cy="1950187"/>
            <a:chOff x="6136376" y="2350066"/>
            <a:chExt cx="2416355" cy="2367685"/>
          </a:xfrm>
          <a:noFill/>
        </p:grpSpPr>
        <p:sp>
          <p:nvSpPr>
            <p:cNvPr id="75" name="流程图: 卡片 74"/>
            <p:cNvSpPr/>
            <p:nvPr/>
          </p:nvSpPr>
          <p:spPr>
            <a:xfrm>
              <a:off x="6136376" y="2350066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373697" y="2736578"/>
              <a:ext cx="2124299" cy="1579281"/>
              <a:chOff x="5313678" y="3146308"/>
              <a:chExt cx="2124299" cy="1579281"/>
            </a:xfrm>
            <a:grpFill/>
          </p:grpSpPr>
          <p:sp>
            <p:nvSpPr>
              <p:cNvPr id="80" name="文本框 79"/>
              <p:cNvSpPr txBox="1"/>
              <p:nvPr/>
            </p:nvSpPr>
            <p:spPr>
              <a:xfrm>
                <a:off x="5313678" y="3146308"/>
                <a:ext cx="2124299" cy="157928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求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块饼干的 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也可以用乘法计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算。</a:t>
                </a: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776460" y="3218838"/>
                <a:ext cx="341203" cy="770317"/>
                <a:chOff x="3771866" y="1493566"/>
                <a:chExt cx="326040" cy="770317"/>
              </a:xfrm>
              <a:grpFill/>
            </p:grpSpPr>
            <p:sp>
              <p:nvSpPr>
                <p:cNvPr id="84" name="文本框 83"/>
                <p:cNvSpPr txBox="1"/>
                <p:nvPr/>
              </p:nvSpPr>
              <p:spPr>
                <a:xfrm>
                  <a:off x="3797372" y="1493566"/>
                  <a:ext cx="300534" cy="42772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797169" y="1836161"/>
                  <a:ext cx="300534" cy="427722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0" name="直接连接符 89"/>
                <p:cNvCxnSpPr/>
                <p:nvPr/>
              </p:nvCxnSpPr>
              <p:spPr>
                <a:xfrm>
                  <a:off x="3771866" y="1915631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1" name="组合 30"/>
          <p:cNvGrpSpPr/>
          <p:nvPr/>
        </p:nvGrpSpPr>
        <p:grpSpPr>
          <a:xfrm>
            <a:off x="1765151" y="3975069"/>
            <a:ext cx="809982" cy="667924"/>
            <a:chOff x="2764403" y="4217525"/>
            <a:chExt cx="809982" cy="667924"/>
          </a:xfrm>
        </p:grpSpPr>
        <p:grpSp>
          <p:nvGrpSpPr>
            <p:cNvPr id="101" name="组合 100"/>
            <p:cNvGrpSpPr/>
            <p:nvPr/>
          </p:nvGrpSpPr>
          <p:grpSpPr>
            <a:xfrm>
              <a:off x="3227383" y="4217525"/>
              <a:ext cx="347002" cy="667924"/>
              <a:chOff x="3693330" y="1244649"/>
              <a:chExt cx="331574" cy="667924"/>
            </a:xfrm>
          </p:grpSpPr>
          <p:sp>
            <p:nvSpPr>
              <p:cNvPr id="104" name="文本框 103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2" name="直接连接符 12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3" name="文本框 122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560666" y="3887836"/>
            <a:ext cx="1859753" cy="814142"/>
            <a:chOff x="3559918" y="4130292"/>
            <a:chExt cx="1859753" cy="814142"/>
          </a:xfrm>
        </p:grpSpPr>
        <p:sp>
          <p:nvSpPr>
            <p:cNvPr id="124" name="文本框 123"/>
            <p:cNvSpPr txBox="1"/>
            <p:nvPr/>
          </p:nvSpPr>
          <p:spPr>
            <a:xfrm>
              <a:off x="3668201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3760066" y="423104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17240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4612630" y="4348456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>
              <a:off x="3977260" y="459253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3803900" y="4397504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文本框 156"/>
            <p:cNvSpPr txBox="1"/>
            <p:nvPr/>
          </p:nvSpPr>
          <p:spPr>
            <a:xfrm>
              <a:off x="3596148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86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91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94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5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6" name="直接连接符 95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7" name="组合 96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98" name="图片 97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99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103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106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7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08" name="直接连接符 107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9" name="组合 108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111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3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758776" y="2518856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笑笑吃了多少块饼干？</a:t>
            </a:r>
            <a:endParaRPr lang="zh-CN" altLang="en-US" sz="28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5364088" y="2585994"/>
            <a:ext cx="2662908" cy="1569932"/>
            <a:chOff x="6136376" y="2350066"/>
            <a:chExt cx="2662908" cy="2367685"/>
          </a:xfrm>
          <a:noFill/>
        </p:grpSpPr>
        <p:sp>
          <p:nvSpPr>
            <p:cNvPr id="75" name="流程图: 卡片 74"/>
            <p:cNvSpPr/>
            <p:nvPr/>
          </p:nvSpPr>
          <p:spPr>
            <a:xfrm>
              <a:off x="6136376" y="2350066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136376" y="3024865"/>
              <a:ext cx="2662908" cy="929726"/>
              <a:chOff x="5076357" y="3434595"/>
              <a:chExt cx="2662908" cy="929726"/>
            </a:xfrm>
            <a:grpFill/>
          </p:grpSpPr>
          <p:sp>
            <p:nvSpPr>
              <p:cNvPr id="80" name="文本框 79"/>
              <p:cNvSpPr txBox="1"/>
              <p:nvPr/>
            </p:nvSpPr>
            <p:spPr>
              <a:xfrm>
                <a:off x="5076357" y="3520108"/>
                <a:ext cx="2662908" cy="84421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也相当于</a:t>
                </a:r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个   。</a:t>
                </a: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804547" y="3434595"/>
                <a:ext cx="360046" cy="824099"/>
                <a:chOff x="3798718" y="1709323"/>
                <a:chExt cx="344047" cy="824099"/>
              </a:xfrm>
              <a:grpFill/>
            </p:grpSpPr>
            <p:sp>
              <p:nvSpPr>
                <p:cNvPr id="84" name="文本框 83"/>
                <p:cNvSpPr txBox="1"/>
                <p:nvPr/>
              </p:nvSpPr>
              <p:spPr>
                <a:xfrm>
                  <a:off x="3798718" y="1709323"/>
                  <a:ext cx="298994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798722" y="2133311"/>
                  <a:ext cx="298994" cy="400111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0" name="直接连接符 89"/>
                <p:cNvCxnSpPr/>
                <p:nvPr/>
              </p:nvCxnSpPr>
              <p:spPr>
                <a:xfrm>
                  <a:off x="3822035" y="2207626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1" name="组合 30"/>
          <p:cNvGrpSpPr/>
          <p:nvPr/>
        </p:nvGrpSpPr>
        <p:grpSpPr>
          <a:xfrm>
            <a:off x="1816188" y="3807176"/>
            <a:ext cx="809982" cy="667924"/>
            <a:chOff x="2764403" y="4217525"/>
            <a:chExt cx="809982" cy="667924"/>
          </a:xfrm>
        </p:grpSpPr>
        <p:grpSp>
          <p:nvGrpSpPr>
            <p:cNvPr id="101" name="组合 100"/>
            <p:cNvGrpSpPr/>
            <p:nvPr/>
          </p:nvGrpSpPr>
          <p:grpSpPr>
            <a:xfrm>
              <a:off x="3227383" y="4217525"/>
              <a:ext cx="347002" cy="667924"/>
              <a:chOff x="3693330" y="1244649"/>
              <a:chExt cx="331574" cy="667924"/>
            </a:xfrm>
          </p:grpSpPr>
          <p:sp>
            <p:nvSpPr>
              <p:cNvPr id="104" name="文本框 103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2" name="直接连接符 12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3" name="文本框 122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611703" y="3719943"/>
            <a:ext cx="1859753" cy="814142"/>
            <a:chOff x="3559918" y="4130292"/>
            <a:chExt cx="1859753" cy="814142"/>
          </a:xfrm>
        </p:grpSpPr>
        <p:sp>
          <p:nvSpPr>
            <p:cNvPr id="124" name="文本框 123"/>
            <p:cNvSpPr txBox="1"/>
            <p:nvPr/>
          </p:nvSpPr>
          <p:spPr>
            <a:xfrm>
              <a:off x="3668201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3760066" y="423104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17240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4612630" y="4348456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>
              <a:off x="3977260" y="4592537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>
              <a:off x="3803900" y="4397504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文本框 156"/>
            <p:cNvSpPr txBox="1"/>
            <p:nvPr/>
          </p:nvSpPr>
          <p:spPr>
            <a:xfrm>
              <a:off x="3596148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619672" y="2859782"/>
            <a:ext cx="3050323" cy="541101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68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70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72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73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74" name="直接连接符 73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76" name="组合 75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4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78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83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86" name="组合 85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87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8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9" name="直接连接符 88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1" name="组合 90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5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93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755576" y="2499742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淘气吃了多少块饼干？</a:t>
            </a:r>
            <a:endParaRPr lang="zh-CN" altLang="en-US" sz="28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043608" y="3147814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29431" y="2343373"/>
            <a:ext cx="2416355" cy="2100586"/>
            <a:chOff x="6129431" y="2343372"/>
            <a:chExt cx="2416355" cy="2367685"/>
          </a:xfrm>
          <a:noFill/>
        </p:grpSpPr>
        <p:sp>
          <p:nvSpPr>
            <p:cNvPr id="117" name="流程图: 卡片 116"/>
            <p:cNvSpPr/>
            <p:nvPr/>
          </p:nvSpPr>
          <p:spPr>
            <a:xfrm>
              <a:off x="6129431" y="2343372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474910" y="2777282"/>
              <a:ext cx="1864613" cy="1779367"/>
              <a:chOff x="6487511" y="2550382"/>
              <a:chExt cx="1864613" cy="1779367"/>
            </a:xfrm>
            <a:grpFill/>
          </p:grpSpPr>
          <p:grpSp>
            <p:nvGrpSpPr>
              <p:cNvPr id="28" name="组合 27"/>
              <p:cNvGrpSpPr/>
              <p:nvPr/>
            </p:nvGrpSpPr>
            <p:grpSpPr>
              <a:xfrm>
                <a:off x="6487511" y="2550382"/>
                <a:ext cx="1864613" cy="1626199"/>
                <a:chOff x="5448610" y="2969921"/>
                <a:chExt cx="1864613" cy="1626199"/>
              </a:xfrm>
              <a:grpFill/>
            </p:grpSpPr>
            <p:sp>
              <p:nvSpPr>
                <p:cNvPr id="82" name="文本框 81"/>
                <p:cNvSpPr txBox="1"/>
                <p:nvPr/>
              </p:nvSpPr>
              <p:spPr>
                <a:xfrm>
                  <a:off x="5448610" y="3012250"/>
                  <a:ext cx="1864613" cy="158387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“</a:t>
                  </a:r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奇思的   </a:t>
                  </a: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”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就是</a:t>
                  </a: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6</a:t>
                  </a:r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块饼干的</a:t>
                  </a:r>
                  <a:endPara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 </a:t>
                  </a:r>
                  <a:r>
                    <a: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。</a:t>
                  </a:r>
                </a:p>
              </p:txBody>
            </p:sp>
            <p:grpSp>
              <p:nvGrpSpPr>
                <p:cNvPr id="113" name="组合 112"/>
                <p:cNvGrpSpPr/>
                <p:nvPr/>
              </p:nvGrpSpPr>
              <p:grpSpPr>
                <a:xfrm>
                  <a:off x="6587358" y="2969921"/>
                  <a:ext cx="341184" cy="784648"/>
                  <a:chOff x="3591085" y="1244649"/>
                  <a:chExt cx="326015" cy="784648"/>
                </a:xfrm>
                <a:grpFill/>
              </p:grpSpPr>
              <p:sp>
                <p:nvSpPr>
                  <p:cNvPr id="114" name="文本框 113"/>
                  <p:cNvSpPr txBox="1"/>
                  <p:nvPr/>
                </p:nvSpPr>
                <p:spPr>
                  <a:xfrm>
                    <a:off x="3616573" y="1244649"/>
                    <a:ext cx="300527" cy="450986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115" name="文本框 114"/>
                  <p:cNvSpPr txBox="1"/>
                  <p:nvPr/>
                </p:nvSpPr>
                <p:spPr>
                  <a:xfrm>
                    <a:off x="3616385" y="1578311"/>
                    <a:ext cx="300527" cy="450986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sz="2000" b="1" dirty="0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16" name="直接连接符 115"/>
                  <p:cNvCxnSpPr/>
                  <p:nvPr/>
                </p:nvCxnSpPr>
                <p:spPr>
                  <a:xfrm>
                    <a:off x="3591085" y="1636304"/>
                    <a:ext cx="320730" cy="0"/>
                  </a:xfrm>
                  <a:prstGeom prst="line">
                    <a:avLst/>
                  </a:prstGeom>
                  <a:grpFill/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8" name="文本框 67"/>
              <p:cNvSpPr txBox="1"/>
              <p:nvPr/>
            </p:nvSpPr>
            <p:spPr>
              <a:xfrm>
                <a:off x="6605333" y="3547246"/>
                <a:ext cx="314510" cy="45098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6614026" y="3878763"/>
                <a:ext cx="314510" cy="45098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6619299" y="3933615"/>
                <a:ext cx="335653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72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74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79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0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81" name="直接连接符 80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3" name="组合 82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85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5436096" y="377083"/>
              <a:ext cx="1851789" cy="949625"/>
              <a:chOff x="3169213" y="3081952"/>
              <a:chExt cx="1851789" cy="949625"/>
            </a:xfrm>
            <a:grpFill/>
          </p:grpSpPr>
          <p:sp>
            <p:nvSpPr>
              <p:cNvPr id="87" name="文本框 58"/>
              <p:cNvSpPr txBox="1"/>
              <p:nvPr/>
            </p:nvSpPr>
            <p:spPr>
              <a:xfrm>
                <a:off x="3169213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89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0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1" name="直接连接符 90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2" name="组合 91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93" name="图片 92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94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文本框 63"/>
          <p:cNvSpPr txBox="1"/>
          <p:nvPr/>
        </p:nvSpPr>
        <p:spPr>
          <a:xfrm>
            <a:off x="700567" y="2518856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淘气吃了多少块饼干？</a:t>
            </a:r>
            <a:endParaRPr lang="zh-CN" altLang="en-US" sz="28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189648" y="3150910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87624" y="3171378"/>
            <a:ext cx="1490368" cy="413019"/>
            <a:chOff x="2341300" y="3428483"/>
            <a:chExt cx="1490368" cy="413019"/>
          </a:xfrm>
        </p:grpSpPr>
        <p:sp>
          <p:nvSpPr>
            <p:cNvPr id="118" name="椭圆 117"/>
            <p:cNvSpPr/>
            <p:nvPr/>
          </p:nvSpPr>
          <p:spPr>
            <a:xfrm>
              <a:off x="2341300" y="3449284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881208" y="3434649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3439450" y="3428483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272576" y="2139702"/>
            <a:ext cx="2280155" cy="2191446"/>
            <a:chOff x="6136376" y="2350066"/>
            <a:chExt cx="2416355" cy="2367685"/>
          </a:xfrm>
          <a:noFill/>
        </p:grpSpPr>
        <p:sp>
          <p:nvSpPr>
            <p:cNvPr id="75" name="流程图: 卡片 74"/>
            <p:cNvSpPr/>
            <p:nvPr/>
          </p:nvSpPr>
          <p:spPr>
            <a:xfrm>
              <a:off x="6136376" y="2350066"/>
              <a:ext cx="2416355" cy="236768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508629" y="2560191"/>
              <a:ext cx="1851789" cy="1981321"/>
              <a:chOff x="5448610" y="2969921"/>
              <a:chExt cx="1851789" cy="1981321"/>
            </a:xfrm>
            <a:grpFill/>
          </p:grpSpPr>
          <p:sp>
            <p:nvSpPr>
              <p:cNvPr id="80" name="文本框 79"/>
              <p:cNvSpPr txBox="1"/>
              <p:nvPr/>
            </p:nvSpPr>
            <p:spPr>
              <a:xfrm>
                <a:off x="5448610" y="3012250"/>
                <a:ext cx="1851789" cy="193899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块饼干的   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就是把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块饼干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平均分成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份，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取其中的</a:t>
                </a:r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份。</a:t>
                </a:r>
              </a:p>
            </p:txBody>
          </p:sp>
          <p:grpSp>
            <p:nvGrpSpPr>
              <p:cNvPr id="81" name="组合 80"/>
              <p:cNvGrpSpPr/>
              <p:nvPr/>
            </p:nvGrpSpPr>
            <p:grpSpPr>
              <a:xfrm>
                <a:off x="6694357" y="2969921"/>
                <a:ext cx="347002" cy="667924"/>
                <a:chOff x="3693330" y="1244649"/>
                <a:chExt cx="331574" cy="667924"/>
              </a:xfrm>
              <a:grpFill/>
            </p:grpSpPr>
            <p:sp>
              <p:nvSpPr>
                <p:cNvPr id="84" name="文本框 83"/>
                <p:cNvSpPr txBox="1"/>
                <p:nvPr/>
              </p:nvSpPr>
              <p:spPr>
                <a:xfrm>
                  <a:off x="3718828" y="1244649"/>
                  <a:ext cx="298994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85" name="文本框 84"/>
                <p:cNvSpPr txBox="1"/>
                <p:nvPr/>
              </p:nvSpPr>
              <p:spPr>
                <a:xfrm>
                  <a:off x="3725910" y="1512463"/>
                  <a:ext cx="298994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0" name="直接连接符 89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68" name="直接连接符 67"/>
          <p:cNvCxnSpPr/>
          <p:nvPr/>
        </p:nvCxnSpPr>
        <p:spPr>
          <a:xfrm>
            <a:off x="3359361" y="3075806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201797" y="3075806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2859335" y="3180908"/>
            <a:ext cx="392218" cy="3922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" name="组合 2"/>
          <p:cNvGrpSpPr/>
          <p:nvPr/>
        </p:nvGrpSpPr>
        <p:grpSpPr>
          <a:xfrm>
            <a:off x="1195626" y="3693491"/>
            <a:ext cx="2944326" cy="836695"/>
            <a:chOff x="2699792" y="3791931"/>
            <a:chExt cx="2200325" cy="836695"/>
          </a:xfrm>
        </p:grpSpPr>
        <p:grpSp>
          <p:nvGrpSpPr>
            <p:cNvPr id="30" name="组合 29"/>
            <p:cNvGrpSpPr/>
            <p:nvPr/>
          </p:nvGrpSpPr>
          <p:grpSpPr>
            <a:xfrm>
              <a:off x="2699792" y="3791931"/>
              <a:ext cx="2200325" cy="834962"/>
              <a:chOff x="2699792" y="3791931"/>
              <a:chExt cx="2200325" cy="834962"/>
            </a:xfrm>
          </p:grpSpPr>
          <p:sp>
            <p:nvSpPr>
              <p:cNvPr id="87" name="文本框 86"/>
              <p:cNvSpPr txBox="1"/>
              <p:nvPr/>
            </p:nvSpPr>
            <p:spPr>
              <a:xfrm>
                <a:off x="3138499" y="3811828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2699792" y="3795896"/>
                <a:ext cx="57082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6÷ 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779912" y="3804819"/>
                <a:ext cx="3274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4041454" y="3792967"/>
                <a:ext cx="2933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4153133" y="3791931"/>
                <a:ext cx="7469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（块）</a:t>
                </a: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3315189" y="3797629"/>
              <a:ext cx="5708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×2 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74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83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86" name="组合 85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88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1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2" name="直接连接符 91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94" name="组合 93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95" name="图片 94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96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98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99" name="组合 98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100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01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03" name="直接连接符 102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4" name="组合 103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105" name="图片 104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106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流程图: 卡片 74"/>
          <p:cNvSpPr/>
          <p:nvPr/>
        </p:nvSpPr>
        <p:spPr>
          <a:xfrm>
            <a:off x="6188093" y="2350067"/>
            <a:ext cx="2416355" cy="2087446"/>
          </a:xfrm>
          <a:prstGeom prst="flowChartPunchedCar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7812764" y="3059620"/>
            <a:ext cx="347001" cy="667924"/>
            <a:chOff x="3685649" y="1494523"/>
            <a:chExt cx="331574" cy="667924"/>
          </a:xfrm>
        </p:grpSpPr>
        <p:sp>
          <p:nvSpPr>
            <p:cNvPr id="84" name="文本框 83"/>
            <p:cNvSpPr txBox="1"/>
            <p:nvPr/>
          </p:nvSpPr>
          <p:spPr>
            <a:xfrm>
              <a:off x="3711148" y="149452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718229" y="1762337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3685649" y="1834796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文本框 69"/>
          <p:cNvSpPr txBox="1"/>
          <p:nvPr/>
        </p:nvSpPr>
        <p:spPr>
          <a:xfrm>
            <a:off x="6272673" y="3059537"/>
            <a:ext cx="2336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块饼干的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也可以用乘法计算。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755576" y="2518856"/>
            <a:ext cx="3791423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淘气吃了多少块饼干？</a:t>
            </a:r>
            <a:endParaRPr lang="zh-CN" altLang="en-US" sz="2800" b="1" dirty="0"/>
          </a:p>
        </p:txBody>
      </p:sp>
      <p:grpSp>
        <p:nvGrpSpPr>
          <p:cNvPr id="17" name="组合 16"/>
          <p:cNvGrpSpPr/>
          <p:nvPr/>
        </p:nvGrpSpPr>
        <p:grpSpPr>
          <a:xfrm>
            <a:off x="1280523" y="2934886"/>
            <a:ext cx="3219469" cy="429478"/>
            <a:chOff x="2188900" y="3249350"/>
            <a:chExt cx="3219469" cy="429478"/>
          </a:xfrm>
        </p:grpSpPr>
        <p:sp>
          <p:nvSpPr>
            <p:cNvPr id="20" name="椭圆 19"/>
            <p:cNvSpPr/>
            <p:nvPr/>
          </p:nvSpPr>
          <p:spPr>
            <a:xfrm>
              <a:off x="2188900" y="328661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28808" y="3282249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67" name="椭圆 66"/>
            <p:cNvSpPr/>
            <p:nvPr/>
          </p:nvSpPr>
          <p:spPr>
            <a:xfrm>
              <a:off x="3287050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椭圆 75"/>
            <p:cNvSpPr/>
            <p:nvPr/>
          </p:nvSpPr>
          <p:spPr>
            <a:xfrm>
              <a:off x="3863417" y="3276083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7" name="椭圆 76"/>
            <p:cNvSpPr/>
            <p:nvPr/>
          </p:nvSpPr>
          <p:spPr>
            <a:xfrm>
              <a:off x="4439784" y="3255368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8" name="椭圆 77"/>
            <p:cNvSpPr/>
            <p:nvPr/>
          </p:nvSpPr>
          <p:spPr>
            <a:xfrm>
              <a:off x="5016151" y="3249350"/>
              <a:ext cx="392218" cy="3922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791415" y="3477467"/>
            <a:ext cx="2200325" cy="420007"/>
            <a:chOff x="2699792" y="3791931"/>
            <a:chExt cx="2200325" cy="420007"/>
          </a:xfrm>
        </p:grpSpPr>
        <p:sp>
          <p:nvSpPr>
            <p:cNvPr id="87" name="文本框 86"/>
            <p:cNvSpPr txBox="1"/>
            <p:nvPr/>
          </p:nvSpPr>
          <p:spPr>
            <a:xfrm>
              <a:off x="3138499" y="381182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699792" y="3795896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6÷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779912" y="3804819"/>
              <a:ext cx="3274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4041454" y="3792967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4153133" y="3791931"/>
              <a:ext cx="746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278499" y="2955354"/>
            <a:ext cx="1490368" cy="413019"/>
            <a:chOff x="2341300" y="3428483"/>
            <a:chExt cx="1490368" cy="413019"/>
          </a:xfrm>
        </p:grpSpPr>
        <p:sp>
          <p:nvSpPr>
            <p:cNvPr id="118" name="椭圆 117"/>
            <p:cNvSpPr/>
            <p:nvPr/>
          </p:nvSpPr>
          <p:spPr>
            <a:xfrm>
              <a:off x="2341300" y="3449284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881208" y="3434649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3439450" y="3428483"/>
              <a:ext cx="392218" cy="39221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cxnSp>
        <p:nvCxnSpPr>
          <p:cNvPr id="68" name="直接连接符 67"/>
          <p:cNvCxnSpPr/>
          <p:nvPr/>
        </p:nvCxnSpPr>
        <p:spPr>
          <a:xfrm>
            <a:off x="3450236" y="2859782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292672" y="2859782"/>
            <a:ext cx="0" cy="5424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/>
          <p:nvPr/>
        </p:nvSpPr>
        <p:spPr>
          <a:xfrm>
            <a:off x="2950210" y="2964884"/>
            <a:ext cx="392218" cy="3922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3" name="文本框 72"/>
          <p:cNvSpPr txBox="1"/>
          <p:nvPr/>
        </p:nvSpPr>
        <p:spPr>
          <a:xfrm>
            <a:off x="2406812" y="3483165"/>
            <a:ext cx="570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640272" y="3903061"/>
            <a:ext cx="809982" cy="667924"/>
            <a:chOff x="2764403" y="4217525"/>
            <a:chExt cx="809982" cy="667924"/>
          </a:xfrm>
        </p:grpSpPr>
        <p:grpSp>
          <p:nvGrpSpPr>
            <p:cNvPr id="74" name="组合 73"/>
            <p:cNvGrpSpPr/>
            <p:nvPr/>
          </p:nvGrpSpPr>
          <p:grpSpPr>
            <a:xfrm>
              <a:off x="3227383" y="4217525"/>
              <a:ext cx="347002" cy="667924"/>
              <a:chOff x="3693330" y="1244649"/>
              <a:chExt cx="331574" cy="667924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3725910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2" name="文本框 81"/>
            <p:cNvSpPr txBox="1"/>
            <p:nvPr/>
          </p:nvSpPr>
          <p:spPr>
            <a:xfrm>
              <a:off x="2764403" y="4342943"/>
              <a:ext cx="5708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6×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435787" y="3815828"/>
            <a:ext cx="1859753" cy="814142"/>
            <a:chOff x="3559918" y="4130292"/>
            <a:chExt cx="1859753" cy="814142"/>
          </a:xfrm>
        </p:grpSpPr>
        <p:sp>
          <p:nvSpPr>
            <p:cNvPr id="99" name="文本框 98"/>
            <p:cNvSpPr txBox="1"/>
            <p:nvPr/>
          </p:nvSpPr>
          <p:spPr>
            <a:xfrm>
              <a:off x="4612630" y="4348456"/>
              <a:ext cx="8070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（块）</a:t>
              </a: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668201" y="4228374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559918" y="435186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569472" y="4342654"/>
              <a:ext cx="2933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366976" y="43269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760066" y="423104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4172402" y="4216841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3946619" y="4468503"/>
              <a:ext cx="3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 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100"/>
            <p:cNvCxnSpPr/>
            <p:nvPr/>
          </p:nvCxnSpPr>
          <p:spPr>
            <a:xfrm>
              <a:off x="3830709" y="4564901"/>
              <a:ext cx="56147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3977260" y="4587974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3803900" y="4397504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文本框 104"/>
            <p:cNvSpPr txBox="1"/>
            <p:nvPr/>
          </p:nvSpPr>
          <p:spPr>
            <a:xfrm>
              <a:off x="3596148" y="4130292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4154271" y="4544324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999209" y="1329609"/>
            <a:ext cx="3273367" cy="1250552"/>
            <a:chOff x="3039250" y="1478731"/>
            <a:chExt cx="3273367" cy="1250552"/>
          </a:xfrm>
          <a:noFill/>
        </p:grpSpPr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1903" y="1478731"/>
              <a:ext cx="1120714" cy="1250552"/>
            </a:xfrm>
            <a:prstGeom prst="rect">
              <a:avLst/>
            </a:prstGeom>
            <a:grpFill/>
          </p:spPr>
        </p:pic>
        <p:sp>
          <p:nvSpPr>
            <p:cNvPr id="107" name="云形标注 5"/>
            <p:cNvSpPr>
              <a:spLocks noChangeArrowheads="1"/>
            </p:cNvSpPr>
            <p:nvPr/>
          </p:nvSpPr>
          <p:spPr bwMode="auto">
            <a:xfrm>
              <a:off x="3039250" y="1639128"/>
              <a:ext cx="2152652" cy="952375"/>
            </a:xfrm>
            <a:prstGeom prst="cloudCallout">
              <a:avLst>
                <a:gd name="adj1" fmla="val 57660"/>
                <a:gd name="adj2" fmla="val -5211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3318079" y="1610566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109" name="文本框 7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111" name="文本框 52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13" name="文本框 53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14" name="直接连接符 113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5" name="组合 114"/>
          <p:cNvGrpSpPr/>
          <p:nvPr/>
        </p:nvGrpSpPr>
        <p:grpSpPr>
          <a:xfrm>
            <a:off x="5191902" y="377083"/>
            <a:ext cx="3170560" cy="1658202"/>
            <a:chOff x="5191902" y="377083"/>
            <a:chExt cx="3170560" cy="1658202"/>
          </a:xfrm>
          <a:noFill/>
        </p:grpSpPr>
        <p:pic>
          <p:nvPicPr>
            <p:cNvPr id="116" name="图片 115"/>
            <p:cNvPicPr>
              <a:picLocks noChangeAspect="1"/>
            </p:cNvPicPr>
            <p:nvPr/>
          </p:nvPicPr>
          <p:blipFill rotWithShape="1">
            <a:blip r:embed="rId3"/>
            <a:srcRect t="4194"/>
            <a:stretch>
              <a:fillRect/>
            </a:stretch>
          </p:blipFill>
          <p:spPr>
            <a:xfrm>
              <a:off x="7231115" y="790807"/>
              <a:ext cx="1131347" cy="1244478"/>
            </a:xfrm>
            <a:prstGeom prst="rect">
              <a:avLst/>
            </a:prstGeom>
            <a:grpFill/>
          </p:spPr>
        </p:pic>
        <p:sp>
          <p:nvSpPr>
            <p:cNvPr id="117" name="云形标注 5"/>
            <p:cNvSpPr>
              <a:spLocks noChangeArrowheads="1"/>
            </p:cNvSpPr>
            <p:nvPr/>
          </p:nvSpPr>
          <p:spPr bwMode="auto">
            <a:xfrm>
              <a:off x="5191902" y="427679"/>
              <a:ext cx="2152652" cy="952375"/>
            </a:xfrm>
            <a:prstGeom prst="cloudCallout">
              <a:avLst>
                <a:gd name="adj1" fmla="val 60219"/>
                <a:gd name="adj2" fmla="val 485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470731" y="377083"/>
              <a:ext cx="1851789" cy="949625"/>
              <a:chOff x="3203848" y="3081952"/>
              <a:chExt cx="1851789" cy="949625"/>
            </a:xfrm>
            <a:grpFill/>
          </p:grpSpPr>
          <p:sp>
            <p:nvSpPr>
              <p:cNvPr id="122" name="文本框 58"/>
              <p:cNvSpPr txBox="1"/>
              <p:nvPr/>
            </p:nvSpPr>
            <p:spPr>
              <a:xfrm>
                <a:off x="3203848" y="3081952"/>
                <a:ext cx="1851789" cy="810478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我吃的饼干数</a:t>
                </a:r>
                <a:endPara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2000"/>
                  </a:lnSpc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是奇思的   。</a:t>
                </a:r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4325553" y="3363653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124" name="文本框 60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25" name="文本框 61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26" name="直接连接符 125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7" name="组合 126"/>
          <p:cNvGrpSpPr/>
          <p:nvPr/>
        </p:nvGrpSpPr>
        <p:grpSpPr>
          <a:xfrm>
            <a:off x="1042308" y="902250"/>
            <a:ext cx="2643734" cy="1483639"/>
            <a:chOff x="1042308" y="902250"/>
            <a:chExt cx="2643734" cy="1483639"/>
          </a:xfrm>
          <a:noFill/>
        </p:grpSpPr>
        <p:pic>
          <p:nvPicPr>
            <p:cNvPr id="128" name="图片 127"/>
            <p:cNvPicPr>
              <a:picLocks noChangeAspect="1"/>
            </p:cNvPicPr>
            <p:nvPr/>
          </p:nvPicPr>
          <p:blipFill rotWithShape="1">
            <a:blip r:embed="rId4"/>
            <a:srcRect t="3959"/>
            <a:stretch>
              <a:fillRect/>
            </a:stretch>
          </p:blipFill>
          <p:spPr>
            <a:xfrm>
              <a:off x="1042308" y="1020630"/>
              <a:ext cx="1183369" cy="1365259"/>
            </a:xfrm>
            <a:prstGeom prst="rect">
              <a:avLst/>
            </a:prstGeom>
            <a:grpFill/>
          </p:spPr>
        </p:pic>
        <p:sp>
          <p:nvSpPr>
            <p:cNvPr id="129" name="云形标注 5"/>
            <p:cNvSpPr>
              <a:spLocks noChangeArrowheads="1"/>
            </p:cNvSpPr>
            <p:nvPr/>
          </p:nvSpPr>
          <p:spPr bwMode="auto">
            <a:xfrm>
              <a:off x="1855648" y="902250"/>
              <a:ext cx="1830394" cy="763910"/>
            </a:xfrm>
            <a:prstGeom prst="cloudCallout">
              <a:avLst>
                <a:gd name="adj1" fmla="val -50326"/>
                <a:gd name="adj2" fmla="val 5662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9"/>
            <p:cNvSpPr txBox="1"/>
            <p:nvPr/>
          </p:nvSpPr>
          <p:spPr>
            <a:xfrm>
              <a:off x="2133512" y="961188"/>
              <a:ext cx="1467068" cy="73353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我早上吃了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ts val="25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块饼干。</a:t>
              </a:r>
              <a:endParaRPr lang="zh-CN" altLang="en-US" sz="2000" b="1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1099</Words>
  <Application>Microsoft Office PowerPoint</Application>
  <PresentationFormat>全屏显示(16:9)</PresentationFormat>
  <Paragraphs>454</Paragraphs>
  <Slides>19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2019-10-18T01:17:18Z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